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19"/>
  </p:notesMasterIdLst>
  <p:handoutMasterIdLst>
    <p:handoutMasterId r:id="rId20"/>
  </p:handoutMasterIdLst>
  <p:sldIdLst>
    <p:sldId id="256" r:id="rId5"/>
    <p:sldId id="259" r:id="rId6"/>
    <p:sldId id="260" r:id="rId7"/>
    <p:sldId id="261" r:id="rId8"/>
    <p:sldId id="266" r:id="rId9"/>
    <p:sldId id="262" r:id="rId10"/>
    <p:sldId id="265" r:id="rId11"/>
    <p:sldId id="272" r:id="rId12"/>
    <p:sldId id="268" r:id="rId13"/>
    <p:sldId id="269" r:id="rId14"/>
    <p:sldId id="270" r:id="rId15"/>
    <p:sldId id="271" r:id="rId16"/>
    <p:sldId id="273" r:id="rId17"/>
    <p:sldId id="275" r:id="rId18"/>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77"/>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3" d="100"/>
          <a:sy n="13" d="100"/>
        </p:scale>
        <p:origin x="2481" y="36"/>
      </p:cViewPr>
      <p:guideLst/>
    </p:cSldViewPr>
  </p:slideViewPr>
  <p:notesTextViewPr>
    <p:cViewPr>
      <p:scale>
        <a:sx n="1" d="1"/>
        <a:sy n="1" d="1"/>
      </p:scale>
      <p:origin x="0" y="0"/>
    </p:cViewPr>
  </p:notesTextViewPr>
  <p:notesViewPr>
    <p:cSldViewPr snapToGrid="0">
      <p:cViewPr varScale="1">
        <p:scale>
          <a:sx n="75" d="100"/>
          <a:sy n="75" d="100"/>
        </p:scale>
        <p:origin x="40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F6D58-5095-47EF-9E4B-64AB5263B3F2}" type="datetime1">
              <a:rPr lang="pl-PL" smtClean="0"/>
              <a:t>03.01.2024</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3DA48-2307-456E-B4FF-33E7B5C098A1}" type="slidenum">
              <a:rPr lang="pl-PL" smtClean="0"/>
              <a:t>‹#›</a:t>
            </a:fld>
            <a:endParaRPr lang="pl-PL" dirty="0"/>
          </a:p>
        </p:txBody>
      </p:sp>
    </p:spTree>
    <p:extLst>
      <p:ext uri="{BB962C8B-B14F-4D97-AF65-F5344CB8AC3E}">
        <p14:creationId xmlns:p14="http://schemas.microsoft.com/office/powerpoint/2010/main" val="2815454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noProof="0"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3DD8B-1DD4-4418-A456-8CE615EE6B3D}" type="datetime1">
              <a:rPr lang="pl-PL" smtClean="0"/>
              <a:pPr/>
              <a:t>03.01.2024</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noProof="0"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dirty="0"/>
              <a:t>Edytuj style wzorca tekstu</a:t>
            </a:r>
          </a:p>
          <a:p>
            <a:pPr lvl="1"/>
            <a:r>
              <a:rPr lang="pl-PL" noProof="0" dirty="0"/>
              <a:t>Drugi poziom</a:t>
            </a:r>
          </a:p>
          <a:p>
            <a:pPr lvl="2"/>
            <a:r>
              <a:rPr lang="pl-PL" noProof="0" dirty="0"/>
              <a:t>Trzeci poziom</a:t>
            </a:r>
          </a:p>
          <a:p>
            <a:pPr lvl="3"/>
            <a:r>
              <a:rPr lang="pl-PL" noProof="0" dirty="0"/>
              <a:t>Czwarty poziom</a:t>
            </a:r>
          </a:p>
          <a:p>
            <a:pPr lvl="4"/>
            <a:r>
              <a:rPr lang="pl-PL" noProof="0"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noProof="0"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8441-295C-40F2-A84B-9688B5EF1850}" type="slidenum">
              <a:rPr lang="pl-PL" noProof="0" smtClean="0"/>
              <a:t>‹#›</a:t>
            </a:fld>
            <a:endParaRPr lang="pl-PL" noProof="0" dirty="0"/>
          </a:p>
        </p:txBody>
      </p:sp>
    </p:spTree>
    <p:extLst>
      <p:ext uri="{BB962C8B-B14F-4D97-AF65-F5344CB8AC3E}">
        <p14:creationId xmlns:p14="http://schemas.microsoft.com/office/powerpoint/2010/main" val="289505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348441-295C-40F2-A84B-9688B5EF1850}" type="slidenum">
              <a:rPr lang="pl-PL" smtClean="0"/>
              <a:t>1</a:t>
            </a:fld>
            <a:endParaRPr lang="pl-PL" dirty="0"/>
          </a:p>
        </p:txBody>
      </p:sp>
    </p:spTree>
    <p:extLst>
      <p:ext uri="{BB962C8B-B14F-4D97-AF65-F5344CB8AC3E}">
        <p14:creationId xmlns:p14="http://schemas.microsoft.com/office/powerpoint/2010/main" val="367302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pl-PL" noProof="0"/>
              <a:t>Kliknij, aby edytować styl</a:t>
            </a:r>
            <a:endParaRPr lang="pl-PL" noProof="0" dirty="0"/>
          </a:p>
        </p:txBody>
      </p:sp>
      <p:sp>
        <p:nvSpPr>
          <p:cNvPr id="3" name="Podtytuł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noProof="0"/>
              <a:t>Kliknij, aby edytować styl wzorca podtytułu</a:t>
            </a:r>
            <a:endParaRPr lang="pl-PL" noProof="0" dirty="0"/>
          </a:p>
        </p:txBody>
      </p:sp>
      <p:sp>
        <p:nvSpPr>
          <p:cNvPr id="7" name="Data — symbol zastępczy 6"/>
          <p:cNvSpPr>
            <a:spLocks noGrp="1"/>
          </p:cNvSpPr>
          <p:nvPr>
            <p:ph type="dt" sz="half" idx="10"/>
          </p:nvPr>
        </p:nvSpPr>
        <p:spPr/>
        <p:txBody>
          <a:bodyPr rtlCol="0"/>
          <a:lstStyle/>
          <a:p>
            <a:pPr rtl="0"/>
            <a:fld id="{0F3631A1-7201-4570-BA8A-282357B7D63A}" type="datetime1">
              <a:rPr lang="pl-PL" noProof="0" smtClean="0"/>
              <a:t>03.01.2024</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p>
            <a:pPr rtl="0"/>
            <a:fld id="{2B0BCA30-AA16-4B99-B2AC-F7C99F426828}" type="datetime1">
              <a:rPr lang="pl-PL" noProof="0" smtClean="0"/>
              <a:t>03.01.2024</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
              </a:t>
            </a:r>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653112" y="937260"/>
            <a:ext cx="1298608" cy="4983480"/>
          </a:xfrm>
        </p:spPr>
        <p:txBody>
          <a:bodyPr vert="eaVert"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2231136" y="937260"/>
            <a:ext cx="6198489" cy="4983480"/>
          </a:xfrm>
        </p:spPr>
        <p:txBody>
          <a:bodyPr vert="eaVert"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p>
            <a:pPr rtl="0"/>
            <a:fld id="{1737321C-7E4D-450C-A124-CB2C42C8F938}" type="datetime1">
              <a:rPr lang="pl-PL" noProof="0" smtClean="0"/>
              <a:t>03.01.2024</a:t>
            </a:fld>
            <a:endParaRPr lang="pl-PL" noProof="0" dirty="0"/>
          </a:p>
        </p:txBody>
      </p:sp>
      <p:sp>
        <p:nvSpPr>
          <p:cNvPr id="5" name="Stopka — symbol zastępczy 4"/>
          <p:cNvSpPr>
            <a:spLocks noGrp="1"/>
          </p:cNvSpPr>
          <p:nvPr>
            <p:ph type="ftr" sz="quarter" idx="11"/>
          </p:nvPr>
        </p:nvSpPr>
        <p:spPr/>
        <p:txBody>
          <a:bodyPr rtlCol="0"/>
          <a:lstStyle/>
          <a:p>
            <a:pPr rtl="0"/>
            <a:r>
              <a:rPr lang="pl-PL" noProof="0" dirty="0"/>
              <a:t>
              </a:t>
            </a:r>
          </a:p>
        </p:txBody>
      </p:sp>
      <p:sp>
        <p:nvSpPr>
          <p:cNvPr id="6" name="Numer slajdu — symbol zastępczy 5"/>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7" name="Data — symbol zastępczy 6"/>
          <p:cNvSpPr>
            <a:spLocks noGrp="1"/>
          </p:cNvSpPr>
          <p:nvPr>
            <p:ph type="dt" sz="half" idx="10"/>
          </p:nvPr>
        </p:nvSpPr>
        <p:spPr/>
        <p:txBody>
          <a:bodyPr rtlCol="0"/>
          <a:lstStyle/>
          <a:p>
            <a:pPr rtl="0"/>
            <a:fld id="{68FA928C-B207-40A4-8705-15EA9A7EBECE}" type="datetime1">
              <a:rPr lang="pl-PL" noProof="0" smtClean="0"/>
              <a:t>03.01.2024</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l-PL" noProof="0"/>
              <a:t>Edytuj style wzorca tekstu</a:t>
            </a:r>
          </a:p>
        </p:txBody>
      </p:sp>
      <p:sp>
        <p:nvSpPr>
          <p:cNvPr id="7" name="Data — symbol zastępczy 6"/>
          <p:cNvSpPr>
            <a:spLocks noGrp="1"/>
          </p:cNvSpPr>
          <p:nvPr>
            <p:ph type="dt" sz="half" idx="10"/>
          </p:nvPr>
        </p:nvSpPr>
        <p:spPr/>
        <p:txBody>
          <a:bodyPr rtlCol="0"/>
          <a:lstStyle/>
          <a:p>
            <a:pPr rtl="0"/>
            <a:fld id="{400D73A7-0999-4084-8592-FBAA05D84700}" type="datetime1">
              <a:rPr lang="pl-PL" noProof="0" smtClean="0"/>
              <a:t>03.01.2024</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581912" y="2638044"/>
            <a:ext cx="4271771" cy="3101982"/>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338315" y="2638044"/>
            <a:ext cx="4270247" cy="3101982"/>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8" name="Data — symbol zastępczy 7"/>
          <p:cNvSpPr>
            <a:spLocks noGrp="1"/>
          </p:cNvSpPr>
          <p:nvPr>
            <p:ph type="dt" sz="half" idx="10"/>
          </p:nvPr>
        </p:nvSpPr>
        <p:spPr/>
        <p:txBody>
          <a:bodyPr rtlCol="0"/>
          <a:lstStyle/>
          <a:p>
            <a:pPr rtl="0"/>
            <a:fld id="{78928B3F-1FCE-46C4-8D04-89B8A423AE70}" type="datetime1">
              <a:rPr lang="pl-PL" noProof="0" smtClean="0"/>
              <a:t>03.01.2024</a:t>
            </a:fld>
            <a:endParaRPr lang="pl-PL" noProof="0" dirty="0"/>
          </a:p>
        </p:txBody>
      </p:sp>
      <p:sp>
        <p:nvSpPr>
          <p:cNvPr id="9" name="Stopka — symbol zastępczy 8"/>
          <p:cNvSpPr>
            <a:spLocks noGrp="1"/>
          </p:cNvSpPr>
          <p:nvPr>
            <p:ph type="ftr" sz="quarter" idx="11"/>
          </p:nvPr>
        </p:nvSpPr>
        <p:spPr/>
        <p:txBody>
          <a:bodyPr rtlCol="0"/>
          <a:lstStyle/>
          <a:p>
            <a:pPr rtl="0"/>
            <a:r>
              <a:rPr lang="pl-PL" noProof="0" dirty="0"/>
              <a:t>
              </a:t>
            </a:r>
          </a:p>
        </p:txBody>
      </p:sp>
      <p:sp>
        <p:nvSpPr>
          <p:cNvPr id="10" name="Numer slajdu — symbol zastępczy 9"/>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kst — symbol zastępczy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4" name="Zawartość — symbol zastępczy 3"/>
          <p:cNvSpPr>
            <a:spLocks noGrp="1"/>
          </p:cNvSpPr>
          <p:nvPr>
            <p:ph sz="half" idx="2"/>
          </p:nvPr>
        </p:nvSpPr>
        <p:spPr>
          <a:xfrm>
            <a:off x="1583436" y="3143250"/>
            <a:ext cx="4270248" cy="2596776"/>
          </a:xfrm>
        </p:spPr>
        <p:txBody>
          <a:bodyPr rtlCol="0"/>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6" name="Zawartość — symbol zastępczy 5"/>
          <p:cNvSpPr>
            <a:spLocks noGrp="1"/>
          </p:cNvSpPr>
          <p:nvPr>
            <p:ph sz="quarter" idx="4"/>
          </p:nvPr>
        </p:nvSpPr>
        <p:spPr>
          <a:xfrm>
            <a:off x="6338316" y="3143250"/>
            <a:ext cx="4253484" cy="2596776"/>
          </a:xfrm>
        </p:spPr>
        <p:txBody>
          <a:bodyPr rtlCol="0"/>
          <a:lstStyle>
            <a:lvl5pPr>
              <a:defRPr/>
            </a:lvl5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11" name="Tekst — symbol zastępczy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Edytuj style wzorca tekstu</a:t>
            </a:r>
          </a:p>
        </p:txBody>
      </p:sp>
      <p:sp>
        <p:nvSpPr>
          <p:cNvPr id="7" name="Data — symbol zastępczy 6"/>
          <p:cNvSpPr>
            <a:spLocks noGrp="1"/>
          </p:cNvSpPr>
          <p:nvPr>
            <p:ph type="dt" sz="half" idx="10"/>
          </p:nvPr>
        </p:nvSpPr>
        <p:spPr/>
        <p:txBody>
          <a:bodyPr rtlCol="0"/>
          <a:lstStyle/>
          <a:p>
            <a:pPr rtl="0"/>
            <a:fld id="{AF51916B-7538-481A-974C-AE9F12E502A7}" type="datetime1">
              <a:rPr lang="pl-PL" noProof="0" smtClean="0"/>
              <a:t>03.01.2024</a:t>
            </a:fld>
            <a:endParaRPr lang="pl-PL" noProof="0" dirty="0"/>
          </a:p>
        </p:txBody>
      </p:sp>
      <p:sp>
        <p:nvSpPr>
          <p:cNvPr id="8" name="Stopka — symbol zastępczy 7"/>
          <p:cNvSpPr>
            <a:spLocks noGrp="1"/>
          </p:cNvSpPr>
          <p:nvPr>
            <p:ph type="ftr" sz="quarter" idx="11"/>
          </p:nvPr>
        </p:nvSpPr>
        <p:spPr/>
        <p:txBody>
          <a:bodyPr rtlCol="0"/>
          <a:lstStyle/>
          <a:p>
            <a:pPr rtl="0"/>
            <a:r>
              <a:rPr lang="pl-PL" noProof="0" dirty="0"/>
              <a:t>
              </a:t>
            </a:r>
          </a:p>
        </p:txBody>
      </p:sp>
      <p:sp>
        <p:nvSpPr>
          <p:cNvPr id="9" name="Numer slajdu — symbol zastępczy 8"/>
          <p:cNvSpPr>
            <a:spLocks noGrp="1"/>
          </p:cNvSpPr>
          <p:nvPr>
            <p:ph type="sldNum" sz="quarter" idx="12"/>
          </p:nvPr>
        </p:nvSpPr>
        <p:spPr/>
        <p:txBody>
          <a:bodyPr rtlCol="0"/>
          <a:lstStyle/>
          <a:p>
            <a:pPr rtl="0"/>
            <a:fld id="{6D22F896-40B5-4ADD-8801-0D06FADFA095}" type="slidenum">
              <a:rPr lang="pl-PL" noProof="0" smtClean="0"/>
              <a:pPr/>
              <a:t>‹#›</a:t>
            </a:fld>
            <a:endParaRPr lang="pl-PL" noProof="0" dirty="0"/>
          </a:p>
        </p:txBody>
      </p:sp>
      <p:sp>
        <p:nvSpPr>
          <p:cNvPr id="10" name="Tytuł 9"/>
          <p:cNvSpPr>
            <a:spLocks noGrp="1"/>
          </p:cNvSpPr>
          <p:nvPr>
            <p:ph type="title"/>
          </p:nvPr>
        </p:nvSpPr>
        <p:spPr/>
        <p:txBody>
          <a:bodyPr rtlCol="0"/>
          <a:lstStyle/>
          <a:p>
            <a:pPr rtl="0"/>
            <a:r>
              <a:rPr lang="pl-PL" noProof="0"/>
              <a:t>Kliknij, aby edytować styl</a:t>
            </a:r>
            <a:endParaRPr lang="pl-PL"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Data — symbol zastępczy 2"/>
          <p:cNvSpPr>
            <a:spLocks noGrp="1"/>
          </p:cNvSpPr>
          <p:nvPr>
            <p:ph type="dt" sz="half" idx="10"/>
          </p:nvPr>
        </p:nvSpPr>
        <p:spPr/>
        <p:txBody>
          <a:bodyPr rtlCol="0"/>
          <a:lstStyle/>
          <a:p>
            <a:pPr rtl="0"/>
            <a:fld id="{E2F72A51-ABD1-4568-9C52-AFE511945D17}" type="datetime1">
              <a:rPr lang="pl-PL" noProof="0" smtClean="0"/>
              <a:t>03.01.2024</a:t>
            </a:fld>
            <a:endParaRPr lang="pl-PL" noProof="0" dirty="0"/>
          </a:p>
        </p:txBody>
      </p:sp>
      <p:sp>
        <p:nvSpPr>
          <p:cNvPr id="4" name="Stopka — symbol zastępczy 3"/>
          <p:cNvSpPr>
            <a:spLocks noGrp="1"/>
          </p:cNvSpPr>
          <p:nvPr>
            <p:ph type="ftr" sz="quarter" idx="11"/>
          </p:nvPr>
        </p:nvSpPr>
        <p:spPr/>
        <p:txBody>
          <a:bodyPr rtlCol="0"/>
          <a:lstStyle/>
          <a:p>
            <a:pPr rtl="0"/>
            <a:r>
              <a:rPr lang="pl-PL" noProof="0" dirty="0"/>
              <a:t>
              </a:t>
            </a:r>
          </a:p>
        </p:txBody>
      </p:sp>
      <p:sp>
        <p:nvSpPr>
          <p:cNvPr id="5" name="Numer slajdu — symbol zastępczy 4"/>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F5C6550B-66DF-4212-9FA7-9F5CCD07D869}" type="datetime1">
              <a:rPr lang="pl-PL" noProof="0" smtClean="0"/>
              <a:t>03.01.2024</a:t>
            </a:fld>
            <a:endParaRPr lang="pl-PL" noProof="0" dirty="0"/>
          </a:p>
        </p:txBody>
      </p:sp>
      <p:sp>
        <p:nvSpPr>
          <p:cNvPr id="3" name="Stopka — symbol zastępczy 2"/>
          <p:cNvSpPr>
            <a:spLocks noGrp="1"/>
          </p:cNvSpPr>
          <p:nvPr>
            <p:ph type="ftr" sz="quarter" idx="11"/>
          </p:nvPr>
        </p:nvSpPr>
        <p:spPr/>
        <p:txBody>
          <a:bodyPr rtlCol="0"/>
          <a:lstStyle/>
          <a:p>
            <a:pPr rtl="0"/>
            <a:r>
              <a:rPr lang="pl-PL" noProof="0" dirty="0"/>
              <a:t>
              </a:t>
            </a:r>
          </a:p>
        </p:txBody>
      </p:sp>
      <p:sp>
        <p:nvSpPr>
          <p:cNvPr id="4" name="Numer slajdu — symbol zastępczy 3"/>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Prostokąt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pl-PL" noProof="0"/>
              <a:t>Edytuj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9" name="Data — symbol zastępczy 8"/>
          <p:cNvSpPr>
            <a:spLocks noGrp="1"/>
          </p:cNvSpPr>
          <p:nvPr>
            <p:ph type="dt" sz="half" idx="10"/>
          </p:nvPr>
        </p:nvSpPr>
        <p:spPr/>
        <p:txBody>
          <a:bodyPr rtlCol="0"/>
          <a:lstStyle/>
          <a:p>
            <a:pPr rtl="0"/>
            <a:fld id="{F3398FD4-17A0-4B26-AF10-BE62CDF0FBFE}" type="datetime1">
              <a:rPr lang="pl-PL" noProof="0" smtClean="0"/>
              <a:t>03.01.2024</a:t>
            </a:fld>
            <a:endParaRPr lang="pl-PL" noProof="0" dirty="0"/>
          </a:p>
        </p:txBody>
      </p:sp>
      <p:sp>
        <p:nvSpPr>
          <p:cNvPr id="10" name="Stopka — symbol zastępczy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pl-PL" noProof="0" dirty="0"/>
              <a:t>
              </a:t>
            </a:r>
          </a:p>
        </p:txBody>
      </p:sp>
      <p:sp>
        <p:nvSpPr>
          <p:cNvPr id="11" name="Numer slajdu — symbol zastępczy 10"/>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Prostokąt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l-PL" noProof="0"/>
              <a:t>Edytuj style wzorca tekstu</a:t>
            </a:r>
          </a:p>
        </p:txBody>
      </p:sp>
      <p:sp>
        <p:nvSpPr>
          <p:cNvPr id="8" name="Data — symbol zastępczy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4730A8A7-716D-4D4D-8313-6C9D41213DD5}" type="datetime1">
              <a:rPr lang="pl-PL" noProof="0" smtClean="0"/>
              <a:t>03.01.2024</a:t>
            </a:fld>
            <a:endParaRPr lang="pl-PL" noProof="0" dirty="0"/>
          </a:p>
        </p:txBody>
      </p:sp>
      <p:sp>
        <p:nvSpPr>
          <p:cNvPr id="9" name="Stopka — symbol zastępczy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pl-PL" noProof="0" dirty="0"/>
              <a:t>
              </a:t>
            </a:r>
          </a:p>
        </p:txBody>
      </p:sp>
      <p:sp>
        <p:nvSpPr>
          <p:cNvPr id="10" name="Numer slajdu — symbol zastępczy 9"/>
          <p:cNvSpPr>
            <a:spLocks noGrp="1"/>
          </p:cNvSpPr>
          <p:nvPr>
            <p:ph type="sldNum" sz="quarter" idx="12"/>
          </p:nvPr>
        </p:nvSpPr>
        <p:spPr/>
        <p:txBody>
          <a:bodyPr rtlCol="0"/>
          <a:lstStyle/>
          <a:p>
            <a:pPr rtl="0"/>
            <a:fld id="{6D22F896-40B5-4ADD-8801-0D06FADFA095}" type="slidenum">
              <a:rPr lang="pl-PL" noProof="0" smtClean="0"/>
              <a:t>‹#›</a:t>
            </a:fld>
            <a:endParaRPr lang="pl-PL"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pl-PL" noProof="0" dirty="0"/>
              <a:t>Edytuj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876DEF34-02CD-443D-B791-CC4628EB6097}" type="datetime1">
              <a:rPr lang="pl-PL" noProof="0" smtClean="0"/>
              <a:t>03.01.2024</a:t>
            </a:fld>
            <a:endParaRPr lang="pl-PL" noProof="0" dirty="0"/>
          </a:p>
        </p:txBody>
      </p:sp>
      <p:sp>
        <p:nvSpPr>
          <p:cNvPr id="5" name="Stopka — symbol zastępczy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pl-PL" noProof="0" dirty="0"/>
              <a:t>
              </a:t>
            </a:r>
          </a:p>
        </p:txBody>
      </p:sp>
      <p:sp>
        <p:nvSpPr>
          <p:cNvPr id="6" name="Numer slajdu — symbol zastępczy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pl-PL" noProof="0" smtClean="0"/>
              <a:pPr/>
              <a:t>‹#›</a:t>
            </a:fld>
            <a:endParaRPr lang="pl-PL"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urodaizdrowie.pl/fryzury-w-stylu-greckim/" TargetMode="External"/><Relationship Id="rId13" Type="http://schemas.openxmlformats.org/officeDocument/2006/relationships/hyperlink" Target="https://nauka.poinformowani.pl/artykul/32036-moda-w-stylu-aten-czyli-co-nosili-starozytni-grecy" TargetMode="External"/><Relationship Id="rId3" Type="http://schemas.openxmlformats.org/officeDocument/2006/relationships/hyperlink" Target="https://grecjaodkuchni.pl/wp-content/uploads/2021/01/20190320_145319-1140x641.jpg" TargetMode="External"/><Relationship Id="rId7" Type="http://schemas.openxmlformats.org/officeDocument/2006/relationships/hyperlink" Target="https://www.zso.tarnow.pl/index.php/w-wolnym-czasie/archiwum-artykulow/item/1784-moda-starozytnosci-prace-uczennic-technikum-przemyslu-mody" TargetMode="External"/><Relationship Id="rId12" Type="http://schemas.openxmlformats.org/officeDocument/2006/relationships/hyperlink" Target="https://cku-rudaslaska.edu.pl/images/nauka_zdalna/Wrzesien_Anna/15.05/Kreowanie_wizerunku_historia_fryzur_i_ubioru.pdf" TargetMode="External"/><Relationship Id="rId2" Type="http://schemas.openxmlformats.org/officeDocument/2006/relationships/hyperlink" Target="https://www.greckie-wakacje.pl/historyczne-ciekawostki-starozytnej-grecji/" TargetMode="External"/><Relationship Id="rId1" Type="http://schemas.openxmlformats.org/officeDocument/2006/relationships/slideLayout" Target="../slideLayouts/slideLayout6.xml"/><Relationship Id="rId6" Type="http://schemas.openxmlformats.org/officeDocument/2006/relationships/hyperlink" Target="https://www.podkop.com/2015/03/13/ubiory-w-starozytnej-grecji/" TargetMode="External"/><Relationship Id="rId11" Type="http://schemas.openxmlformats.org/officeDocument/2006/relationships/hyperlink" Target="https://www.histurion.pl/historia/starozytnosc/grecja/moda_grecka/2.html" TargetMode="External"/><Relationship Id="rId5" Type="http://schemas.openxmlformats.org/officeDocument/2006/relationships/hyperlink" Target="https://akademiakrawiectwa.pl/historia-mody-damskiej-w-pigulce-czesc-1/" TargetMode="External"/><Relationship Id="rId10" Type="http://schemas.openxmlformats.org/officeDocument/2006/relationships/hyperlink" Target="https://antycznahellada.com/2017/02/15/ubranie-w-starozytnej-grecji/" TargetMode="External"/><Relationship Id="rId4" Type="http://schemas.openxmlformats.org/officeDocument/2006/relationships/hyperlink" Target="https://antycznahellada.com/2015/12/06/kosmetyki-starozytnych-grekow/" TargetMode="External"/><Relationship Id="rId9" Type="http://schemas.openxmlformats.org/officeDocument/2006/relationships/hyperlink" Target="https://nanoil.pl/blog/post/historia-fryzjerstwa-cz-1-jakie-fryzury-byly-modne-w-starozytnosci" TargetMode="External"/><Relationship Id="rId14" Type="http://schemas.openxmlformats.org/officeDocument/2006/relationships/hyperlink" Target="https://etc.usf.edu/clipart/18100/18160/umbraculum_18160.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Tytuł 1">
            <a:extLst>
              <a:ext uri="{FF2B5EF4-FFF2-40B4-BE49-F238E27FC236}">
                <a16:creationId xmlns:a16="http://schemas.microsoft.com/office/drawing/2014/main" id="{050E78D6-F072-48E7-8270-20EFBDD26F36}"/>
              </a:ext>
            </a:extLst>
          </p:cNvPr>
          <p:cNvSpPr>
            <a:spLocks noGrp="1"/>
          </p:cNvSpPr>
          <p:nvPr>
            <p:ph type="ctrTitle"/>
          </p:nvPr>
        </p:nvSpPr>
        <p:spPr>
          <a:xfrm>
            <a:off x="586601" y="2281493"/>
            <a:ext cx="4922797" cy="2295014"/>
          </a:xfrm>
          <a:noFill/>
          <a:ln w="57150">
            <a:solidFill>
              <a:schemeClr val="accent1">
                <a:lumMod val="60000"/>
                <a:lumOff val="40000"/>
              </a:schemeClr>
            </a:solidFill>
          </a:ln>
          <a:effectLst>
            <a:glow rad="203200">
              <a:schemeClr val="tx1">
                <a:alpha val="40000"/>
              </a:schemeClr>
            </a:glow>
          </a:effectLst>
        </p:spPr>
        <p:txBody>
          <a:bodyPr rtlCol="0">
            <a:noAutofit/>
          </a:bodyPr>
          <a:lstStyle/>
          <a:p>
            <a:pPr rtl="0"/>
            <a:r>
              <a:rPr lang="pl-PL" sz="3200" cap="none" spc="0" dirty="0">
                <a:solidFill>
                  <a:schemeClr val="tx1"/>
                </a:solidFill>
                <a:latin typeface="Bell MT" panose="02020503060305020303" pitchFamily="18" charset="0"/>
              </a:rPr>
              <a:t>CÓRKI AFRODYTY, SYNOWIE ADONISA, CZYLI MODA W STAROŻYTNEJ GRECJI</a:t>
            </a:r>
          </a:p>
        </p:txBody>
      </p:sp>
      <p:pic>
        <p:nvPicPr>
          <p:cNvPr id="1028" name="Picture 4" descr="Historyczne ciekawostki ze starożytnej Grecji | Wakacje w Grecji - miejsca,  atrakcje..."/>
          <p:cNvPicPr>
            <a:picLocks noChangeAspect="1" noChangeArrowheads="1"/>
          </p:cNvPicPr>
          <p:nvPr/>
        </p:nvPicPr>
        <p:blipFill rotWithShape="1">
          <a:blip r:embed="rId3">
            <a:extLst>
              <a:ext uri="{28A0092B-C50C-407E-A947-70E740481C1C}">
                <a14:useLocalDpi xmlns:a14="http://schemas.microsoft.com/office/drawing/2010/main" val="0"/>
              </a:ext>
            </a:extLst>
          </a:blip>
          <a:srcRect l="35500"/>
          <a:stretch/>
        </p:blipFill>
        <p:spPr bwMode="auto">
          <a:xfrm>
            <a:off x="6095999" y="0"/>
            <a:ext cx="60904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893">
        <p15:prstTrans prst="peelOff"/>
      </p:transition>
    </mc:Choice>
    <mc:Fallback>
      <p:transition spd="slow" advTm="38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341165" cy="6858000"/>
          </a:xfrm>
          <a:solidFill>
            <a:schemeClr val="tx1">
              <a:lumMod val="95000"/>
              <a:lumOff val="5000"/>
            </a:schemeClr>
          </a:solidFill>
        </p:spPr>
        <p:txBody>
          <a:bodyPr>
            <a:normAutofit/>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r>
              <a:rPr lang="pl-PL" sz="1800" b="0" i="0" dirty="0">
                <a:solidFill>
                  <a:schemeClr val="bg1"/>
                </a:solidFill>
                <a:effectLst/>
              </a:rPr>
              <a:t>Mężczyźni w starożytnej Grecji zwyczajowo nosili chiton podobny do tego noszonego przez kobiety, ale sięgał do kolan lub był jeszcze krótszy. Z kolei </a:t>
            </a:r>
            <a:r>
              <a:rPr lang="pl-PL" sz="1800" b="1" i="0" dirty="0" err="1">
                <a:solidFill>
                  <a:schemeClr val="bg1"/>
                </a:solidFill>
                <a:effectLst/>
              </a:rPr>
              <a:t>eksomis</a:t>
            </a:r>
            <a:r>
              <a:rPr lang="pl-PL" sz="1800" b="0" i="0" dirty="0">
                <a:solidFill>
                  <a:schemeClr val="bg1"/>
                </a:solidFill>
                <a:effectLst/>
              </a:rPr>
              <a:t> (krótki chiton zamocowany na lewym ramieniu) był noszony do ćwiczeń, jazdy konnej lub ciężkiej pracy. Himation (płaszcz) noszony przez kobiety i mężczyzn była zasadniczo prostokątnym kawałkiem ciężkiej tkaniny, wełnianej lub lnianej. Był on owinięty po przekątnej przez ramię lub symetrycznie na obu ramionach, niczym stój.</a:t>
            </a:r>
          </a:p>
          <a:p>
            <a:pPr algn="l"/>
            <a:r>
              <a:rPr lang="pl-PL" sz="1800" dirty="0">
                <a:solidFill>
                  <a:schemeClr val="bg1"/>
                </a:solidFill>
              </a:rPr>
              <a:t>  </a:t>
            </a:r>
          </a:p>
        </p:txBody>
      </p:sp>
      <p:sp>
        <p:nvSpPr>
          <p:cNvPr id="7" name="Prostokąt 6"/>
          <p:cNvSpPr/>
          <p:nvPr/>
        </p:nvSpPr>
        <p:spPr>
          <a:xfrm>
            <a:off x="574812" y="960715"/>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UBIÓR MĘŻCZYZN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4098" name="Picture 2" descr="Himation – Wikipedia, wolna encyklopedia">
            <a:extLst>
              <a:ext uri="{FF2B5EF4-FFF2-40B4-BE49-F238E27FC236}">
                <a16:creationId xmlns:a16="http://schemas.microsoft.com/office/drawing/2014/main" id="{9D297212-15B3-13AA-BF44-1BCB25FC05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50440" y="462609"/>
            <a:ext cx="2151518" cy="41511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biory w starożytnej Grecji">
            <a:extLst>
              <a:ext uri="{FF2B5EF4-FFF2-40B4-BE49-F238E27FC236}">
                <a16:creationId xmlns:a16="http://schemas.microsoft.com/office/drawing/2014/main" id="{3F2692F9-63AF-715D-9907-A43202AEB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555" y="1829648"/>
            <a:ext cx="2375092" cy="456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5147"/>
      </p:ext>
    </p:extLst>
  </p:cSld>
  <p:clrMapOvr>
    <a:masterClrMapping/>
  </p:clrMapOvr>
  <p:transition spd="slow" advTm="21465">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361043" cy="6858000"/>
          </a:xfrm>
          <a:solidFill>
            <a:schemeClr val="tx1">
              <a:lumMod val="95000"/>
              <a:lumOff val="5000"/>
            </a:schemeClr>
          </a:solidFill>
        </p:spPr>
        <p:txBody>
          <a:bodyPr>
            <a:normAutofit/>
          </a:bodyPr>
          <a:lstStyle/>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r>
              <a:rPr lang="pl-PL" sz="1900" b="0" i="0" dirty="0">
                <a:solidFill>
                  <a:schemeClr val="bg1"/>
                </a:solidFill>
                <a:effectLst/>
              </a:rPr>
              <a:t>W epoce archaicznej i klasycznej mężczyźni nosili włosy opadające na ramiona. Nie golili też zarostu. Młodzież w okresie archaicznym splatała włosy w warkocz, a nad czołem układała, jak w czasach mykeńskich, loki.</a:t>
            </a:r>
            <a:br>
              <a:rPr lang="pl-PL" sz="1900" dirty="0">
                <a:solidFill>
                  <a:schemeClr val="bg1"/>
                </a:solidFill>
              </a:rPr>
            </a:br>
            <a:br>
              <a:rPr lang="pl-PL" sz="1900" dirty="0">
                <a:solidFill>
                  <a:schemeClr val="bg1"/>
                </a:solidFill>
              </a:rPr>
            </a:br>
            <a:r>
              <a:rPr lang="pl-PL" sz="1900" b="0" i="0" dirty="0">
                <a:solidFill>
                  <a:schemeClr val="bg1"/>
                </a:solidFill>
                <a:effectLst/>
              </a:rPr>
              <a:t>W późnym okresie archaicznym często włosy na karku przycinano, pozostawiając jednak dłuższą brodę. Często włosy utrzymywano na miejscu opaską wykonaną ze skóry lub splecionych włosów. W V w. p.n.e. zaczęto strzyc włosy na krótko, jak dawniej młodym chłopcom. Obcięte włosy układały się swobodnie na głowie w puklach.</a:t>
            </a:r>
            <a:endParaRPr lang="pl-PL" sz="1900" dirty="0">
              <a:solidFill>
                <a:schemeClr val="bg1"/>
              </a:solidFill>
            </a:endParaRPr>
          </a:p>
        </p:txBody>
      </p:sp>
      <p:sp>
        <p:nvSpPr>
          <p:cNvPr id="7" name="Prostokąt 6"/>
          <p:cNvSpPr/>
          <p:nvPr/>
        </p:nvSpPr>
        <p:spPr>
          <a:xfrm>
            <a:off x="704021" y="1291039"/>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FRYZURY MĘŻCZYZN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5122" name="Picture 2" descr="Historia fryzur i ubioru">
            <a:extLst>
              <a:ext uri="{FF2B5EF4-FFF2-40B4-BE49-F238E27FC236}">
                <a16:creationId xmlns:a16="http://schemas.microsoft.com/office/drawing/2014/main" id="{4B11B300-4888-1655-0DCF-50A6D5D216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9462" y="393008"/>
            <a:ext cx="4114713" cy="607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13049"/>
      </p:ext>
    </p:extLst>
  </p:cSld>
  <p:clrMapOvr>
    <a:masterClrMapping/>
  </p:clrMapOvr>
  <p:transition spd="slow" advTm="25606">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361043" cy="6858000"/>
          </a:xfrm>
          <a:solidFill>
            <a:schemeClr val="tx1">
              <a:lumMod val="95000"/>
              <a:lumOff val="5000"/>
            </a:schemeClr>
          </a:solidFill>
        </p:spPr>
        <p:txBody>
          <a:bodyPr>
            <a:normAutofit lnSpcReduction="10000"/>
          </a:bodyPr>
          <a:lstStyle/>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endParaRPr lang="pl-PL" b="0" i="0" dirty="0">
              <a:solidFill>
                <a:schemeClr val="bg1"/>
              </a:solidFill>
              <a:effectLst/>
              <a:latin typeface="Arial" panose="020B0604020202020204" pitchFamily="34" charset="0"/>
            </a:endParaRPr>
          </a:p>
          <a:p>
            <a:endParaRPr lang="pl-PL" dirty="0">
              <a:solidFill>
                <a:schemeClr val="bg1"/>
              </a:solidFill>
              <a:latin typeface="Arial" panose="020B0604020202020204" pitchFamily="34" charset="0"/>
            </a:endParaRPr>
          </a:p>
          <a:p>
            <a:r>
              <a:rPr lang="pl-PL" dirty="0">
                <a:solidFill>
                  <a:schemeClr val="bg1"/>
                </a:solidFill>
              </a:rPr>
              <a:t>Latem, zwłaszcza w domu, obuwie było zbędne. W czasach homerowych sandały nosiły jedynie boginie. W okresie klasycznym kobieta wychodząca z domu zakładała sandałki (sandalin, </a:t>
            </a:r>
            <a:r>
              <a:rPr lang="pl-PL" dirty="0" err="1">
                <a:solidFill>
                  <a:schemeClr val="bg1"/>
                </a:solidFill>
              </a:rPr>
              <a:t>pedila</a:t>
            </a:r>
            <a:r>
              <a:rPr lang="pl-PL" dirty="0">
                <a:solidFill>
                  <a:schemeClr val="bg1"/>
                </a:solidFill>
              </a:rPr>
              <a:t>). Była to podeszwa ze skóry, którą do stóp przywiązywano rzemykami, przeprowadzonymi między palcami. Rzemienie mogły być zawiązane tuż przy kostce. Wytworne i zamożne kobiety, szczególnie w epoce hellenistycznej, nosiły sandałki ze skóry barwionej na kolor purpury lub złota.</a:t>
            </a:r>
          </a:p>
          <a:p>
            <a:r>
              <a:rPr lang="pl-PL" dirty="0">
                <a:solidFill>
                  <a:schemeClr val="bg1"/>
                </a:solidFill>
              </a:rPr>
              <a:t>Do podróży, polowania i pracy w polu wkładano mocniejsze obuwie, zwane </a:t>
            </a:r>
            <a:r>
              <a:rPr lang="pl-PL" dirty="0" err="1">
                <a:solidFill>
                  <a:schemeClr val="bg1"/>
                </a:solidFill>
              </a:rPr>
              <a:t>endromid</a:t>
            </a:r>
            <a:r>
              <a:rPr lang="pl-PL" dirty="0">
                <a:solidFill>
                  <a:schemeClr val="bg1"/>
                </a:solidFill>
              </a:rPr>
              <a:t>. Było to obuwie, które sięgało do pół łydki, posiadające grubą podeszwę. Niektóre typy obuwia osłaniały stopę z boku (</a:t>
            </a:r>
            <a:r>
              <a:rPr lang="pl-PL" dirty="0" err="1">
                <a:solidFill>
                  <a:schemeClr val="bg1"/>
                </a:solidFill>
              </a:rPr>
              <a:t>krepidy</a:t>
            </a:r>
            <a:r>
              <a:rPr lang="pl-PL" dirty="0">
                <a:solidFill>
                  <a:schemeClr val="bg1"/>
                </a:solidFill>
              </a:rPr>
              <a:t>). Inne – </a:t>
            </a:r>
            <a:r>
              <a:rPr lang="pl-PL" dirty="0" err="1">
                <a:solidFill>
                  <a:schemeClr val="bg1"/>
                </a:solidFill>
              </a:rPr>
              <a:t>hypodemata</a:t>
            </a:r>
            <a:r>
              <a:rPr lang="pl-PL" dirty="0">
                <a:solidFill>
                  <a:schemeClr val="bg1"/>
                </a:solidFill>
              </a:rPr>
              <a:t> – były podobne do naszego obuwia, okrywającego stopę. Buty takie były sznurowane lub zapinane.</a:t>
            </a:r>
          </a:p>
          <a:p>
            <a:r>
              <a:rPr lang="pl-PL" dirty="0">
                <a:solidFill>
                  <a:schemeClr val="bg1"/>
                </a:solidFill>
              </a:rPr>
              <a:t>Uboga ludność, której nie było stać na obuwie ze skóry, używała obuwia filcowego.</a:t>
            </a:r>
          </a:p>
          <a:p>
            <a:r>
              <a:rPr lang="pl-PL" dirty="0">
                <a:solidFill>
                  <a:schemeClr val="bg1"/>
                </a:solidFill>
              </a:rPr>
              <a:t>Gdy Grecy zetknęli się z ubiorami innych nacji, przejęli niektóre elementy ich strojów. Same nazwy wskazują więc kraj, z którego czerpano inspirację. Były więc sandały tyrreńskie czy obuwie perskie. Niektóre znane osobistości ze świata polityki zapisały się też jako kreatorzy mody, gdyż przekazy mówią o obuwiu </a:t>
            </a:r>
            <a:r>
              <a:rPr lang="pl-PL" dirty="0" err="1">
                <a:solidFill>
                  <a:schemeClr val="bg1"/>
                </a:solidFill>
              </a:rPr>
              <a:t>alkibiadejskim</a:t>
            </a:r>
            <a:r>
              <a:rPr lang="pl-PL" dirty="0">
                <a:solidFill>
                  <a:schemeClr val="bg1"/>
                </a:solidFill>
              </a:rPr>
              <a:t> czy </a:t>
            </a:r>
            <a:r>
              <a:rPr lang="pl-PL" dirty="0" err="1">
                <a:solidFill>
                  <a:schemeClr val="bg1"/>
                </a:solidFill>
              </a:rPr>
              <a:t>ifikratejskim</a:t>
            </a:r>
            <a:r>
              <a:rPr lang="pl-PL" dirty="0">
                <a:solidFill>
                  <a:schemeClr val="bg1"/>
                </a:solidFill>
              </a:rPr>
              <a:t>.</a:t>
            </a:r>
          </a:p>
        </p:txBody>
      </p:sp>
      <p:sp>
        <p:nvSpPr>
          <p:cNvPr id="7" name="Prostokąt 6"/>
          <p:cNvSpPr/>
          <p:nvPr/>
        </p:nvSpPr>
        <p:spPr>
          <a:xfrm>
            <a:off x="574812" y="660418"/>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OBUWIE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6150" name="Picture 6" descr="Moda w stylu Aten, czyli co nosili starożytni Grecy | Poinformowani.pl">
            <a:extLst>
              <a:ext uri="{FF2B5EF4-FFF2-40B4-BE49-F238E27FC236}">
                <a16:creationId xmlns:a16="http://schemas.microsoft.com/office/drawing/2014/main" id="{1B3AB6BB-9DC2-7126-E56D-09B7F20879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7639" y="685086"/>
            <a:ext cx="4739488" cy="548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467772"/>
      </p:ext>
    </p:extLst>
  </p:cSld>
  <p:clrMapOvr>
    <a:masterClrMapping/>
  </p:clrMapOvr>
  <p:transition spd="slow" advTm="61030">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useBgFill="1">
        <p:nvSpPr>
          <p:cNvPr id="2" name="Tytuł 1"/>
          <p:cNvSpPr>
            <a:spLocks noGrp="1"/>
          </p:cNvSpPr>
          <p:nvPr>
            <p:ph type="title"/>
          </p:nvPr>
        </p:nvSpPr>
        <p:spPr>
          <a:xfrm>
            <a:off x="2231136" y="566189"/>
            <a:ext cx="7729728" cy="1110211"/>
          </a:xfrm>
          <a:ln w="57150">
            <a:solidFill>
              <a:schemeClr val="accent1">
                <a:lumMod val="60000"/>
                <a:lumOff val="40000"/>
              </a:schemeClr>
            </a:solidFill>
          </a:ln>
          <a:effectLst>
            <a:glow rad="355600">
              <a:schemeClr val="bg1">
                <a:alpha val="40000"/>
              </a:schemeClr>
            </a:glow>
            <a:innerShdw blurRad="63500" dist="50800" dir="16200000">
              <a:prstClr val="black">
                <a:alpha val="50000"/>
              </a:prstClr>
            </a:innerShdw>
          </a:effectLst>
        </p:spPr>
        <p:txBody>
          <a:bodyPr>
            <a:noAutofit/>
          </a:bodyPr>
          <a:lstStyle/>
          <a:p>
            <a:r>
              <a:rPr lang="pl-PL" sz="4800" dirty="0">
                <a:solidFill>
                  <a:schemeClr val="bg1"/>
                </a:solidFill>
                <a:latin typeface="Bell MT" panose="02020503060305020303" pitchFamily="18" charset="0"/>
              </a:rPr>
              <a:t>Źródła</a:t>
            </a:r>
          </a:p>
        </p:txBody>
      </p:sp>
      <p:sp>
        <p:nvSpPr>
          <p:cNvPr id="4" name="pole tekstowe 3">
            <a:extLst>
              <a:ext uri="{FF2B5EF4-FFF2-40B4-BE49-F238E27FC236}">
                <a16:creationId xmlns:a16="http://schemas.microsoft.com/office/drawing/2014/main" id="{B1D1ACA4-1CB9-253C-2714-5AB1A24B53C0}"/>
              </a:ext>
            </a:extLst>
          </p:cNvPr>
          <p:cNvSpPr txBox="1"/>
          <p:nvPr/>
        </p:nvSpPr>
        <p:spPr>
          <a:xfrm>
            <a:off x="467360" y="2144017"/>
            <a:ext cx="10972800" cy="4713983"/>
          </a:xfrm>
          <a:prstGeom prst="rect">
            <a:avLst/>
          </a:prstGeom>
          <a:noFill/>
        </p:spPr>
        <p:txBody>
          <a:bodyPr wrap="square">
            <a:spAutoFit/>
          </a:bodyPr>
          <a:lstStyle/>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https://www.greckie-wakacje.pl/historyczne-ciekawostki-starozytnej-grecji/</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https://grecjaodkuchni.pl/wp-content/uploads/2021/01/20190320_145319-1140x641.jpg</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https://antycznahellada.com/2015/12/06/kosmetyki-starozytnych-grekow/</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https://akademiakrawiectwa.pl/historia-mody-damskiej-w-pigulce-czesc-1/</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https://www.podkop.com/2015/03/13/ubiory-w-starozytnej-grecji/</a:t>
            </a:r>
            <a:r>
              <a:rPr lang="pl-PL" sz="1300" dirty="0">
                <a:effectLst/>
                <a:latin typeface="Calibri" panose="020F0502020204030204" pitchFamily="34" charset="0"/>
                <a:ea typeface="Calibri" panose="020F0502020204030204" pitchFamily="34" charset="0"/>
                <a:cs typeface="Times New Roman" panose="02020603050405020304" pitchFamily="18" charset="0"/>
              </a:rPr>
              <a:t> CIEKAWOSTTKI</a:t>
            </a: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https://www.zso.tarnow.pl/index.php/w-wolnym-czasie/archiwum-artykulow/item/1784-moda-starozytnosci-prace-uczennic-technikum-przemyslu-mody</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https://urodaizdrowie.pl/fryzury-w-stylu-greckim/</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https://nanoil.pl/blog/post/historia-fryzjerstwa-cz-1-jakie-fryzury-byly-modne-w-starozytnosci</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https://antycznahellada.com/2017/02/15/ubranie-w-starozytnej-grecji/</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https://www.histurion.pl/historia/starozytnosc/grecja/moda_grecka/2.html</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https://cku-rudaslaska.edu.pl/images/nauka_zdalna/Wrzesien_Anna/15.05/Kreowanie_wizerunku_historia_fryzur_i_ubioru.pdf</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https://nauka.poinformowani.pl/artykul/32036-moda-w-stylu-aten-czyli-co-nosili-starozytni-grecy</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https://etc.usf.edu/clipart/18100/18160/umbraculum_18160.htm</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https://nauka.poinformowani.pl/artykul/32036-moda-w-stylu-aten-czyli-co-nosili-starozytni-grecy</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30223460"/>
      </p:ext>
    </p:extLst>
  </p:cSld>
  <p:clrMapOvr>
    <a:masterClrMapping/>
  </p:clrMapOvr>
  <mc:AlternateContent xmlns:mc="http://schemas.openxmlformats.org/markup-compatibility/2006">
    <mc:Choice xmlns:p14="http://schemas.microsoft.com/office/powerpoint/2010/main" Requires="p14">
      <p:transition spd="slow" p14:dur="1250" advTm="10561">
        <p14:flip dir="l"/>
      </p:transition>
    </mc:Choice>
    <mc:Fallback>
      <p:transition spd="slow" advTm="1056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useBgFill="1">
        <p:nvSpPr>
          <p:cNvPr id="2" name="Tytuł 1"/>
          <p:cNvSpPr>
            <a:spLocks noGrp="1"/>
          </p:cNvSpPr>
          <p:nvPr>
            <p:ph type="title"/>
          </p:nvPr>
        </p:nvSpPr>
        <p:spPr>
          <a:xfrm>
            <a:off x="2231137" y="2252749"/>
            <a:ext cx="7729728" cy="1829217"/>
          </a:xfrm>
          <a:ln w="57150">
            <a:solidFill>
              <a:schemeClr val="accent1">
                <a:lumMod val="60000"/>
                <a:lumOff val="40000"/>
              </a:schemeClr>
            </a:solidFill>
          </a:ln>
          <a:effectLst>
            <a:glow rad="355600">
              <a:schemeClr val="bg1">
                <a:alpha val="40000"/>
              </a:schemeClr>
            </a:glow>
            <a:innerShdw blurRad="63500" dist="50800" dir="16200000">
              <a:prstClr val="black">
                <a:alpha val="50000"/>
              </a:prstClr>
            </a:innerShdw>
          </a:effectLst>
        </p:spPr>
        <p:txBody>
          <a:bodyPr>
            <a:noAutofit/>
          </a:bodyPr>
          <a:lstStyle/>
          <a:p>
            <a:r>
              <a:rPr lang="pl-PL" sz="4800" dirty="0">
                <a:solidFill>
                  <a:schemeClr val="bg1"/>
                </a:solidFill>
                <a:latin typeface="Bell MT" panose="02020503060305020303" pitchFamily="18" charset="0"/>
              </a:rPr>
              <a:t>Dziękujemy za uwagę </a:t>
            </a:r>
          </a:p>
        </p:txBody>
      </p:sp>
      <p:sp>
        <p:nvSpPr>
          <p:cNvPr id="4" name="pole tekstowe 3">
            <a:extLst>
              <a:ext uri="{FF2B5EF4-FFF2-40B4-BE49-F238E27FC236}">
                <a16:creationId xmlns:a16="http://schemas.microsoft.com/office/drawing/2014/main" id="{01B9109A-B715-09F9-FAD5-0B9210B66C35}"/>
              </a:ext>
            </a:extLst>
          </p:cNvPr>
          <p:cNvSpPr txBox="1"/>
          <p:nvPr/>
        </p:nvSpPr>
        <p:spPr>
          <a:xfrm>
            <a:off x="9631680" y="5374640"/>
            <a:ext cx="2255520" cy="1260345"/>
          </a:xfrm>
          <a:prstGeom prst="rect">
            <a:avLst/>
          </a:prstGeom>
          <a:noFill/>
        </p:spPr>
        <p:txBody>
          <a:bodyPr wrap="square">
            <a:spAutoFit/>
          </a:bodyPr>
          <a:lstStyle/>
          <a:p>
            <a:pPr algn="ctr">
              <a:lnSpc>
                <a:spcPct val="107000"/>
              </a:lnSpc>
              <a:spcAft>
                <a:spcPts val="800"/>
              </a:spcAft>
            </a:pPr>
            <a:r>
              <a:rPr lang="pl-PL" sz="24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Bianka Jadach, </a:t>
            </a:r>
            <a:r>
              <a:rPr lang="pl-PL" sz="24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             </a:t>
            </a:r>
            <a:r>
              <a:rPr lang="pl-PL" sz="24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A</a:t>
            </a:r>
            <a:r>
              <a:rPr lang="pl-PL" sz="2400" b="1" dirty="0">
                <a:solidFill>
                  <a:schemeClr val="bg1"/>
                </a:solidFill>
                <a:latin typeface="Bell MT" panose="02020503060305020303" pitchFamily="18" charset="0"/>
                <a:ea typeface="Calibri" panose="020F0502020204030204" pitchFamily="34" charset="0"/>
                <a:cs typeface="Times New Roman" panose="02020603050405020304" pitchFamily="18" charset="0"/>
              </a:rPr>
              <a:t>niela </a:t>
            </a:r>
            <a:r>
              <a:rPr lang="pl-PL" sz="2400" b="1" dirty="0" err="1">
                <a:solidFill>
                  <a:schemeClr val="bg1"/>
                </a:solidFill>
                <a:latin typeface="Bell MT" panose="02020503060305020303" pitchFamily="18" charset="0"/>
                <a:ea typeface="Calibri" panose="020F0502020204030204" pitchFamily="34" charset="0"/>
                <a:cs typeface="Times New Roman" panose="02020603050405020304" pitchFamily="18" charset="0"/>
              </a:rPr>
              <a:t>Dojlido</a:t>
            </a:r>
            <a:r>
              <a:rPr lang="pl-PL" sz="24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Kl. 1B3</a:t>
            </a:r>
          </a:p>
        </p:txBody>
      </p:sp>
    </p:spTree>
    <p:extLst>
      <p:ext uri="{BB962C8B-B14F-4D97-AF65-F5344CB8AC3E}">
        <p14:creationId xmlns:p14="http://schemas.microsoft.com/office/powerpoint/2010/main" val="2305048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3931">
        <p15:prstTrans prst="origami"/>
      </p:transition>
    </mc:Choice>
    <mc:Fallback>
      <p:transition spd="slow" advTm="393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useBgFill="1">
        <p:nvSpPr>
          <p:cNvPr id="2" name="Tytuł 1"/>
          <p:cNvSpPr>
            <a:spLocks noGrp="1"/>
          </p:cNvSpPr>
          <p:nvPr>
            <p:ph type="title"/>
          </p:nvPr>
        </p:nvSpPr>
        <p:spPr>
          <a:xfrm>
            <a:off x="2231137" y="2252749"/>
            <a:ext cx="7729728" cy="1829217"/>
          </a:xfrm>
          <a:ln w="57150">
            <a:solidFill>
              <a:schemeClr val="accent1">
                <a:lumMod val="60000"/>
                <a:lumOff val="40000"/>
              </a:schemeClr>
            </a:solidFill>
          </a:ln>
          <a:effectLst>
            <a:glow rad="355600">
              <a:schemeClr val="bg1">
                <a:alpha val="40000"/>
              </a:schemeClr>
            </a:glow>
            <a:innerShdw blurRad="63500" dist="50800" dir="16200000">
              <a:prstClr val="black">
                <a:alpha val="50000"/>
              </a:prstClr>
            </a:innerShdw>
          </a:effectLst>
        </p:spPr>
        <p:txBody>
          <a:bodyPr>
            <a:noAutofit/>
          </a:bodyPr>
          <a:lstStyle/>
          <a:p>
            <a:r>
              <a:rPr lang="pl-PL" sz="4800" dirty="0">
                <a:solidFill>
                  <a:schemeClr val="bg1"/>
                </a:solidFill>
                <a:latin typeface="Bell MT" panose="02020503060305020303" pitchFamily="18" charset="0"/>
              </a:rPr>
              <a:t>KOBIETY W STAROŻYTNEJ GRECJI</a:t>
            </a:r>
          </a:p>
        </p:txBody>
      </p:sp>
    </p:spTree>
    <p:extLst>
      <p:ext uri="{BB962C8B-B14F-4D97-AF65-F5344CB8AC3E}">
        <p14:creationId xmlns:p14="http://schemas.microsoft.com/office/powerpoint/2010/main" val="2911211442"/>
      </p:ext>
    </p:extLst>
  </p:cSld>
  <p:clrMapOvr>
    <a:masterClrMapping/>
  </p:clrMapOvr>
  <p:transition spd="slow" advTm="1278">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361043" cy="6858000"/>
          </a:xfrm>
          <a:solidFill>
            <a:schemeClr val="tx1">
              <a:lumMod val="95000"/>
              <a:lumOff val="5000"/>
            </a:schemeClr>
          </a:solidFill>
        </p:spPr>
        <p:txBody>
          <a:bodyPr>
            <a:normAutofit/>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r>
              <a:rPr lang="pl-PL" sz="1600" dirty="0">
                <a:solidFill>
                  <a:schemeClr val="bg1"/>
                </a:solidFill>
              </a:rPr>
              <a:t>Wierząc w klasyczny ideał piękna mieszkańcy Hellady szukali dróg dotarcia do tego estetycznego celu. Stąd zaczęto stosować różne zabiegi kosmetyczno-zdrowotne. Medycyna i kosmetyka nie były przy tym w tych czasach rozgraniczane – stanowiły całość. Lekarze więc, oprócz leczenia, stosowali też zabiegi upiększające . W popularyzacji kosmetyki dużą rolę odegrał Hipokrates (460-377 p.n.e.) uważany za ojca klasycznej medycyny. On właśnie opisał szczegółowo lecznicze właściwości roślin i dzięki niemu w medycynie stosowano zioła takie jak rozmaryn, szałwia, krwawnik, mające duże znaczenie w leczeniu dolegliwości kobiecych . Mikstury oraz napary sporządzane były z soku wyciśniętego ze świeżych roślin. Leczono nimi, ale służyły też właśnie do celów upiększających – Hipokrates opracował duży zbiór rozmaitych receptur kosmetycznych.</a:t>
            </a:r>
          </a:p>
          <a:p>
            <a:endParaRPr lang="pl-PL" sz="1200" dirty="0">
              <a:solidFill>
                <a:schemeClr val="bg1"/>
              </a:solidFill>
            </a:endParaRPr>
          </a:p>
          <a:p>
            <a:endParaRPr lang="pl-PL" dirty="0"/>
          </a:p>
        </p:txBody>
      </p:sp>
      <p:sp>
        <p:nvSpPr>
          <p:cNvPr id="7" name="Prostokąt 6"/>
          <p:cNvSpPr/>
          <p:nvPr/>
        </p:nvSpPr>
        <p:spPr>
          <a:xfrm>
            <a:off x="574812" y="1401419"/>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KOSMETYKI KOBIET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1026" name="Picture 2" descr="Oliwa i jej właściwości pielęgnacyjne | Grecja od kuchni"/>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060" r="14203"/>
          <a:stretch/>
        </p:blipFill>
        <p:spPr bwMode="auto">
          <a:xfrm>
            <a:off x="6848059" y="1709531"/>
            <a:ext cx="4939130" cy="342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040065"/>
      </p:ext>
    </p:extLst>
  </p:cSld>
  <p:clrMapOvr>
    <a:masterClrMapping/>
  </p:clrMapOvr>
  <p:transition spd="slow" advTm="28185">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p:txBody>
      </p:sp>
      <p:sp>
        <p:nvSpPr>
          <p:cNvPr id="4" name="Symbol zastępczy tekstu 3"/>
          <p:cNvSpPr>
            <a:spLocks noGrp="1"/>
          </p:cNvSpPr>
          <p:nvPr>
            <p:ph type="body" sz="half" idx="2"/>
          </p:nvPr>
        </p:nvSpPr>
        <p:spPr>
          <a:xfrm>
            <a:off x="0" y="0"/>
            <a:ext cx="6122504" cy="6858000"/>
          </a:xfrm>
          <a:solidFill>
            <a:schemeClr val="tx1">
              <a:lumMod val="95000"/>
              <a:lumOff val="5000"/>
            </a:schemeClr>
          </a:solidFill>
        </p:spPr>
        <p:txBody>
          <a:bodyPr>
            <a:normAutofit/>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r>
              <a:rPr lang="pl-PL" sz="1800" dirty="0">
                <a:solidFill>
                  <a:schemeClr val="bg1"/>
                </a:solidFill>
              </a:rPr>
              <a:t>W starożytnej Grecji za boginię piękna uznawano Afrodytę. Wiele czasu poświęcano higienie oraz zabiegom kosmetycznym. Słowo kosmetyka pochodzi od greckiego słowa </a:t>
            </a:r>
            <a:r>
              <a:rPr lang="pl-PL" sz="1800" dirty="0" err="1">
                <a:solidFill>
                  <a:schemeClr val="bg1"/>
                </a:solidFill>
              </a:rPr>
              <a:t>kosmetikos</a:t>
            </a:r>
            <a:r>
              <a:rPr lang="pl-PL" sz="1800" dirty="0">
                <a:solidFill>
                  <a:schemeClr val="bg1"/>
                </a:solidFill>
              </a:rPr>
              <a:t> co oznacza strojenie, zdobienie. W makijażu stosowano róże, pomadki, puder oraz cienie do powiek w postaci czarnego węgla. Tak jak w całym regionie Morza Śródziemnego także w Helladzie wysoko ceniona była jasna cera, a że Greczynki miały dosyć ciemną karnację, starały się ją wybielać. Stosowano tu maść z białego ołowiu smarując nim twarz, szyję                        i ramiona. W ten sposób zmieniano kolor oraz ukrywano zmarszczki</a:t>
            </a:r>
            <a:r>
              <a:rPr lang="pl-PL" sz="1600" dirty="0">
                <a:solidFill>
                  <a:schemeClr val="bg1"/>
                </a:solidFill>
              </a:rPr>
              <a:t>.</a:t>
            </a:r>
          </a:p>
          <a:p>
            <a:endParaRPr lang="pl-PL" sz="1200" dirty="0">
              <a:solidFill>
                <a:schemeClr val="bg1"/>
              </a:solidFill>
            </a:endParaRPr>
          </a:p>
          <a:p>
            <a:endParaRPr lang="pl-PL" dirty="0"/>
          </a:p>
        </p:txBody>
      </p:sp>
      <p:pic>
        <p:nvPicPr>
          <p:cNvPr id="5" name="Picture 2" descr="kosmetyka-hellada-gercja-starozytna-k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6080" y="804672"/>
            <a:ext cx="4815840" cy="5248656"/>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574812" y="1401419"/>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MAKIJAŻ KOBIET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43360"/>
      </p:ext>
    </p:extLst>
  </p:cSld>
  <p:clrMapOvr>
    <a:masterClrMapping/>
  </p:clrMapOvr>
  <p:transition spd="slow" advTm="29432">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31359" y="0"/>
            <a:ext cx="6127360" cy="6858000"/>
          </a:xfrm>
          <a:solidFill>
            <a:schemeClr val="tx1">
              <a:lumMod val="95000"/>
              <a:lumOff val="5000"/>
            </a:schemeClr>
          </a:solidFill>
        </p:spPr>
        <p:txBody>
          <a:bodyPr>
            <a:normAutofit fontScale="85000" lnSpcReduction="20000"/>
          </a:bodyPr>
          <a:lstStyle/>
          <a:p>
            <a:endParaRPr lang="pl-PL" dirty="0">
              <a:solidFill>
                <a:schemeClr val="bg1"/>
              </a:solidFill>
              <a:latin typeface="-apple-system"/>
            </a:endParaRPr>
          </a:p>
          <a:p>
            <a:endParaRPr lang="pl-PL" b="0" i="0" u="none" strike="noStrike" dirty="0">
              <a:solidFill>
                <a:schemeClr val="bg1"/>
              </a:solidFill>
              <a:effectLst/>
              <a:latin typeface="-apple-system"/>
            </a:endParaRPr>
          </a:p>
          <a:p>
            <a:endParaRPr lang="pl-PL" b="0" i="0" u="none" strike="noStrike" dirty="0">
              <a:solidFill>
                <a:schemeClr val="bg1"/>
              </a:solidFill>
              <a:effectLst/>
              <a:latin typeface="-apple-system"/>
            </a:endParaRPr>
          </a:p>
          <a:p>
            <a:endParaRPr lang="pl-PL" dirty="0">
              <a:solidFill>
                <a:schemeClr val="bg1"/>
              </a:solidFill>
              <a:latin typeface="-apple-system"/>
            </a:endParaRPr>
          </a:p>
          <a:p>
            <a:endParaRPr lang="pl-PL" b="0" i="0" u="none" strike="noStrike" dirty="0">
              <a:solidFill>
                <a:schemeClr val="bg1"/>
              </a:solidFill>
              <a:effectLst/>
              <a:latin typeface="-apple-system"/>
            </a:endParaRPr>
          </a:p>
          <a:p>
            <a:endParaRPr lang="pl-PL" dirty="0">
              <a:solidFill>
                <a:schemeClr val="bg1"/>
              </a:solidFill>
              <a:latin typeface="-apple-system"/>
            </a:endParaRPr>
          </a:p>
          <a:p>
            <a:r>
              <a:rPr lang="pl-PL" sz="1800" b="0" i="0" u="none" strike="noStrike" dirty="0">
                <a:solidFill>
                  <a:schemeClr val="bg1"/>
                </a:solidFill>
                <a:effectLst/>
              </a:rPr>
              <a:t>Starożytna Grecja to czas naturalnych kolorów, ale też bardzo wymyślnych fryzur. Fryzjerstwo traktowano wówczas </a:t>
            </a:r>
            <a:r>
              <a:rPr lang="pl-PL" sz="1800" b="1" i="0" u="none" strike="noStrike" dirty="0">
                <a:solidFill>
                  <a:schemeClr val="bg1"/>
                </a:solidFill>
                <a:effectLst/>
              </a:rPr>
              <a:t>jako formę sztuki</a:t>
            </a:r>
            <a:r>
              <a:rPr lang="pl-PL" sz="1800" b="0" i="0" u="none" strike="noStrike" dirty="0">
                <a:solidFill>
                  <a:schemeClr val="bg1"/>
                </a:solidFill>
                <a:effectLst/>
              </a:rPr>
              <a:t>. Królowały płaskie fryzury, najczęściej zbierane tuż nad karkiem. W czym zatem przejawiał się artyzm?</a:t>
            </a:r>
          </a:p>
          <a:p>
            <a:r>
              <a:rPr lang="pl-PL" sz="1800" b="0" i="0" u="none" strike="noStrike" dirty="0">
                <a:solidFill>
                  <a:schemeClr val="bg1"/>
                </a:solidFill>
                <a:effectLst/>
              </a:rPr>
              <a:t>Fryzury w Grecji były przede wszystkim </a:t>
            </a:r>
            <a:r>
              <a:rPr lang="pl-PL" sz="1800" b="1" i="0" u="none" strike="noStrike" dirty="0">
                <a:solidFill>
                  <a:schemeClr val="bg1"/>
                </a:solidFill>
                <a:effectLst/>
              </a:rPr>
              <a:t>misternie zaplatane                   i mocno ozdabiane</a:t>
            </a:r>
            <a:r>
              <a:rPr lang="pl-PL" sz="1800" b="0" i="0" u="none" strike="noStrike" dirty="0">
                <a:solidFill>
                  <a:schemeClr val="bg1"/>
                </a:solidFill>
                <a:effectLst/>
              </a:rPr>
              <a:t> różnego rodzaju opaskami, diademami, klamrami. Nigdzie w historii fryzur nie wykorzystywano tak wielu zdobień, jak w Grecji. Liczyła się</a:t>
            </a:r>
            <a:r>
              <a:rPr lang="pl-PL" sz="1800" b="1" i="0" u="none" strike="noStrike" dirty="0">
                <a:solidFill>
                  <a:schemeClr val="bg1"/>
                </a:solidFill>
                <a:effectLst/>
              </a:rPr>
              <a:t> spójność, którą fryzura musiała tworzyć z całym ubiorem</a:t>
            </a:r>
            <a:r>
              <a:rPr lang="pl-PL" sz="1800" b="0" i="0" u="none" strike="noStrike" dirty="0">
                <a:solidFill>
                  <a:schemeClr val="bg1"/>
                </a:solidFill>
                <a:effectLst/>
              </a:rPr>
              <a:t> i stylizacją Greka lub Greczynki. Modne fryzury nosiły bowiem nie tylko kobiety, ale również mężczyźni, choć w ich przypadku dużo częściej były to mocno skręcone i krótko przystrzyżone włosy.</a:t>
            </a:r>
          </a:p>
          <a:p>
            <a:r>
              <a:rPr lang="pl-PL" sz="1800" b="0" i="0" u="none" strike="noStrike" dirty="0">
                <a:solidFill>
                  <a:schemeClr val="bg1"/>
                </a:solidFill>
                <a:effectLst/>
              </a:rPr>
              <a:t>Popularne były też włosy zaplatane nieco </a:t>
            </a:r>
            <a:r>
              <a:rPr lang="pl-PL" sz="1800" b="1" i="0" u="none" strike="noStrike" dirty="0">
                <a:solidFill>
                  <a:schemeClr val="bg1"/>
                </a:solidFill>
                <a:effectLst/>
              </a:rPr>
              <a:t>luźniej w tzw. grecki węzeł</a:t>
            </a:r>
            <a:r>
              <a:rPr lang="pl-PL" sz="1800" b="0" i="0" u="none" strike="noStrike" dirty="0">
                <a:solidFill>
                  <a:schemeClr val="bg1"/>
                </a:solidFill>
                <a:effectLst/>
              </a:rPr>
              <a:t> lub inne formy koka. Najpopularniejsza grecka fryzura to tzw.</a:t>
            </a:r>
            <a:r>
              <a:rPr lang="pl-PL" sz="1800" b="1" i="0" u="none" strike="noStrike" dirty="0">
                <a:solidFill>
                  <a:schemeClr val="bg1"/>
                </a:solidFill>
                <a:effectLst/>
              </a:rPr>
              <a:t> </a:t>
            </a:r>
            <a:r>
              <a:rPr lang="pl-PL" sz="1800" b="1" i="0" u="none" strike="noStrike" dirty="0" err="1">
                <a:solidFill>
                  <a:schemeClr val="bg1"/>
                </a:solidFill>
                <a:effectLst/>
              </a:rPr>
              <a:t>lampadion</a:t>
            </a:r>
            <a:r>
              <a:rPr lang="pl-PL" sz="1800" b="0" i="0" u="none" strike="noStrike" dirty="0">
                <a:solidFill>
                  <a:schemeClr val="bg1"/>
                </a:solidFill>
                <a:effectLst/>
              </a:rPr>
              <a:t> (usytuowany z tyłu głowy kok), który miał bryłą przypominać lampkę oliwną.</a:t>
            </a:r>
          </a:p>
          <a:p>
            <a:r>
              <a:rPr lang="pl-PL" sz="1800" b="0" i="0" u="none" strike="noStrike" dirty="0">
                <a:solidFill>
                  <a:schemeClr val="bg1"/>
                </a:solidFill>
                <a:effectLst/>
              </a:rPr>
              <a:t>To właśnie w Grecji powstała </a:t>
            </a:r>
            <a:r>
              <a:rPr lang="pl-PL" sz="1800" b="1" i="0" u="none" strike="noStrike" dirty="0">
                <a:solidFill>
                  <a:schemeClr val="bg1"/>
                </a:solidFill>
                <a:effectLst/>
              </a:rPr>
              <a:t>ateńska szkoła fryzjerska</a:t>
            </a:r>
            <a:r>
              <a:rPr lang="pl-PL" sz="1800" b="0" i="0" u="none" strike="noStrike" dirty="0">
                <a:solidFill>
                  <a:schemeClr val="bg1"/>
                </a:solidFill>
                <a:effectLst/>
              </a:rPr>
              <a:t>, w której po raz pierwszy zaczęto robić z włosów loki. Używano do tego rozgrzanych do czerwoności prętów – ten grecki </a:t>
            </a:r>
            <a:r>
              <a:rPr lang="pl-PL" sz="1800" b="1" i="0" u="none" strike="noStrike" dirty="0">
                <a:solidFill>
                  <a:schemeClr val="bg1"/>
                </a:solidFill>
                <a:effectLst/>
              </a:rPr>
              <a:t>pierwowzór lokówki</a:t>
            </a:r>
            <a:r>
              <a:rPr lang="pl-PL" sz="1800" b="0" i="0" u="none" strike="noStrike" dirty="0">
                <a:solidFill>
                  <a:schemeClr val="bg1"/>
                </a:solidFill>
                <a:effectLst/>
              </a:rPr>
              <a:t> nosił nazwą „</a:t>
            </a:r>
            <a:r>
              <a:rPr lang="pl-PL" sz="1800" b="0" i="0" u="none" strike="noStrike" dirty="0" err="1">
                <a:solidFill>
                  <a:schemeClr val="bg1"/>
                </a:solidFill>
                <a:effectLst/>
              </a:rPr>
              <a:t>calamistrum</a:t>
            </a:r>
            <a:r>
              <a:rPr lang="pl-PL" sz="1800" b="0" i="0" u="none" strike="noStrike" dirty="0">
                <a:solidFill>
                  <a:schemeClr val="bg1"/>
                </a:solidFill>
                <a:effectLst/>
              </a:rPr>
              <a:t>”. Dzięki niemu równie popularne w Grecji stały się</a:t>
            </a:r>
            <a:r>
              <a:rPr lang="pl-PL" sz="1800" b="1" i="0" u="none" strike="noStrike" dirty="0">
                <a:solidFill>
                  <a:schemeClr val="bg1"/>
                </a:solidFill>
                <a:effectLst/>
              </a:rPr>
              <a:t> loki</a:t>
            </a:r>
            <a:r>
              <a:rPr lang="pl-PL" sz="1800" b="0" i="0" u="none" strike="noStrike" dirty="0">
                <a:solidFill>
                  <a:schemeClr val="bg1"/>
                </a:solidFill>
                <a:effectLst/>
              </a:rPr>
              <a:t> – opuszczone na ramiona lub częściowo zebrane do góry np. różnego rodzaju opaskami.</a:t>
            </a:r>
          </a:p>
          <a:p>
            <a:r>
              <a:rPr lang="pl-PL" sz="1800" b="0" i="0" u="none" strike="noStrike" dirty="0">
                <a:solidFill>
                  <a:schemeClr val="bg1"/>
                </a:solidFill>
                <a:effectLst/>
              </a:rPr>
              <a:t>Natomiast naturalny kolor włosów podbijano dzięki mieszance odpowiednich ziół, miedzi, soli mineralnych i… trującego ołowiu.</a:t>
            </a:r>
          </a:p>
        </p:txBody>
      </p:sp>
      <p:sp>
        <p:nvSpPr>
          <p:cNvPr id="7" name="Prostokąt 6"/>
          <p:cNvSpPr/>
          <p:nvPr/>
        </p:nvSpPr>
        <p:spPr>
          <a:xfrm>
            <a:off x="578125" y="385007"/>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FRYZURY KOBIET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5" name="Picture 6" descr="Fryzury w stylu greckim. Uroda i Zdrowie - serwis nie tylko dla kobiet! |  Greek hair, Hairstyle, Abc">
            <a:extLst>
              <a:ext uri="{FF2B5EF4-FFF2-40B4-BE49-F238E27FC236}">
                <a16:creationId xmlns:a16="http://schemas.microsoft.com/office/drawing/2014/main" id="{57A91894-1E52-706B-58ED-99AB5EE7674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9" t="4648" r="4560" b="5546"/>
          <a:stretch/>
        </p:blipFill>
        <p:spPr bwMode="auto">
          <a:xfrm>
            <a:off x="7198430" y="504496"/>
            <a:ext cx="4091394"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64285"/>
      </p:ext>
    </p:extLst>
  </p:cSld>
  <p:clrMapOvr>
    <a:masterClrMapping/>
  </p:clrMapOvr>
  <p:transition spd="slow" advTm="68932">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361043" cy="6858000"/>
          </a:xfrm>
          <a:solidFill>
            <a:schemeClr val="tx1">
              <a:lumMod val="95000"/>
              <a:lumOff val="5000"/>
            </a:schemeClr>
          </a:solidFill>
        </p:spPr>
        <p:txBody>
          <a:bodyPr>
            <a:normAutofit fontScale="85000" lnSpcReduction="20000"/>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pPr fontAlgn="base"/>
            <a:r>
              <a:rPr lang="pl-PL" sz="1800" dirty="0"/>
              <a:t>Starożytna grecka odzież była zazwyczaj domowej roboty. Wykonana była z tego samego rodzaju tkaniny, która używana była również do robienia koców.           Z greckich obrazów wazowych i rzeźb można wnioskować, że tkaniny były intensywnie zabarwione i zwykle ozdobione skomplikowanymi wzorami.</a:t>
            </a:r>
          </a:p>
          <a:p>
            <a:pPr fontAlgn="base"/>
            <a:r>
              <a:rPr lang="pl-PL" sz="1800" dirty="0"/>
              <a:t>Odzież przeznaczona dla kobiet i mężczyzn składała się z dwóch głównych części: tunikowej (</a:t>
            </a:r>
            <a:r>
              <a:rPr lang="pl-PL" sz="1800" b="1" dirty="0"/>
              <a:t>peplos</a:t>
            </a:r>
            <a:r>
              <a:rPr lang="pl-PL" sz="1800" dirty="0"/>
              <a:t> lub </a:t>
            </a:r>
            <a:r>
              <a:rPr lang="pl-PL" sz="1800" b="1" dirty="0"/>
              <a:t>chiton</a:t>
            </a:r>
            <a:r>
              <a:rPr lang="pl-PL" sz="1800" dirty="0"/>
              <a:t>) i płaszcza (</a:t>
            </a:r>
            <a:r>
              <a:rPr lang="pl-PL" sz="1800" b="1" dirty="0"/>
              <a:t>himation</a:t>
            </a:r>
            <a:r>
              <a:rPr lang="pl-PL" sz="1800" dirty="0"/>
              <a:t>). Peplos             (</a:t>
            </a:r>
            <a:r>
              <a:rPr lang="pl-PL" sz="1800" dirty="0" err="1"/>
              <a:t>stgr</a:t>
            </a:r>
            <a:r>
              <a:rPr lang="pl-PL" sz="1800" dirty="0"/>
              <a:t>. πέπ</a:t>
            </a:r>
            <a:r>
              <a:rPr lang="pl-PL" sz="1800" dirty="0" err="1"/>
              <a:t>λος</a:t>
            </a:r>
            <a:r>
              <a:rPr lang="pl-PL" sz="1800" dirty="0"/>
              <a:t> peplos, łac. peplum) – strój kobiecy bez rękawów. Był dużym prostokątem z ciężkiej tkaniny, zazwyczaj wełny, zagiętej wzdłuż górnej krawędzi tak, że nadmiar (</a:t>
            </a:r>
            <a:r>
              <a:rPr lang="pl-PL" sz="1800" b="1" dirty="0" err="1"/>
              <a:t>apoptygma</a:t>
            </a:r>
            <a:r>
              <a:rPr lang="pl-PL" sz="1800" dirty="0"/>
              <a:t>) spoczywał na pasie. Tkanina okrywała lewy bok kobiety natomiast na prawym boku bywała zszyta lecz np. dziewczęta w Sparcie nosiły peplosy niezszyte. Peplos używany był jeszcze w V wieku p.n.e. Greczynki zwykły drapować go w kunsztowne fałdy.</a:t>
            </a:r>
          </a:p>
          <a:p>
            <a:pPr fontAlgn="base"/>
            <a:r>
              <a:rPr lang="pl-PL" sz="1800" dirty="0"/>
              <a:t>Chiton był wykonany z lżejszego materiału, zwykle lnianego. Był to bardzo długi   i bardzo szeroki prostokąt tkaniny zszyty po bokach, przypinany lub zszyty na ramionach, zwykle pasowany wokół tali. Często chiton był wystarczająco szeroki, aby tworzyć rękawy, które zostały przymocowane do górnych ramion za pomocą szpilki lub guzików. Zarówno peplos, jak i chiton były odzieżą sięgającą do podłogi. Zwykle ubranie było na tyle długie, aby można było je podciągnąć za pasek, tworząc torebkę znaną jako </a:t>
            </a:r>
            <a:r>
              <a:rPr lang="pl-PL" sz="1800" b="1" dirty="0" err="1"/>
              <a:t>kolpos</a:t>
            </a:r>
            <a:r>
              <a:rPr lang="pl-PL" sz="1800" dirty="0"/>
              <a:t>. Pod obydwoma ubraniami kobieta mogła nosić delikatny pas, zwany </a:t>
            </a:r>
            <a:r>
              <a:rPr lang="pl-PL" sz="1800" b="1" dirty="0" err="1"/>
              <a:t>strofionem</a:t>
            </a:r>
            <a:r>
              <a:rPr lang="pl-PL" sz="1800" dirty="0"/>
              <a:t>, wokół połowy części ciała.</a:t>
            </a:r>
          </a:p>
          <a:p>
            <a:endParaRPr lang="pl-PL" sz="900" dirty="0">
              <a:solidFill>
                <a:schemeClr val="bg1"/>
              </a:solidFill>
            </a:endParaRPr>
          </a:p>
        </p:txBody>
      </p:sp>
      <p:sp>
        <p:nvSpPr>
          <p:cNvPr id="7" name="Prostokąt 6"/>
          <p:cNvSpPr/>
          <p:nvPr/>
        </p:nvSpPr>
        <p:spPr>
          <a:xfrm>
            <a:off x="704021" y="695740"/>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UBIÓR KOBIET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1028" name="Picture 4" descr="Moda w starożytnej Grecji w epoce klasycznej | HISTORIA.org.pl - historia,  kultura, muzea, matura, rekonstrukcje i recenzje historyczne">
            <a:extLst>
              <a:ext uri="{FF2B5EF4-FFF2-40B4-BE49-F238E27FC236}">
                <a16:creationId xmlns:a16="http://schemas.microsoft.com/office/drawing/2014/main" id="{526F099C-AAB3-2290-A5A6-75B93EED28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9985" y="1648664"/>
            <a:ext cx="1628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da starożytnej Grecji | Wszystko dla zdrowia i urody, porady kulinarne  Uroda i Zdrowie - serwis nie tylko dla kobiet!">
            <a:extLst>
              <a:ext uri="{FF2B5EF4-FFF2-40B4-BE49-F238E27FC236}">
                <a16:creationId xmlns:a16="http://schemas.microsoft.com/office/drawing/2014/main" id="{6AD63BFF-4B5D-DC6C-FBB2-4ACDD6DAA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833" y="187138"/>
            <a:ext cx="3855152" cy="29230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storia fryzur i ubioru">
            <a:extLst>
              <a:ext uri="{FF2B5EF4-FFF2-40B4-BE49-F238E27FC236}">
                <a16:creationId xmlns:a16="http://schemas.microsoft.com/office/drawing/2014/main" id="{81C670B7-1B09-4A82-33CA-832362D05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832" y="3473306"/>
            <a:ext cx="3052225" cy="293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55954"/>
      </p:ext>
    </p:extLst>
  </p:cSld>
  <p:clrMapOvr>
    <a:masterClrMapping/>
  </p:clrMapOvr>
  <p:transition spd="slow" advTm="88452">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34E90-3A7D-B45B-61E2-0CB92F295045}"/>
              </a:ext>
            </a:extLst>
          </p:cNvPr>
          <p:cNvSpPr>
            <a:spLocks noGrp="1"/>
          </p:cNvSpPr>
          <p:nvPr>
            <p:ph type="title"/>
          </p:nvPr>
        </p:nvSpPr>
        <p:spPr>
          <a:xfrm>
            <a:off x="2157563" y="616848"/>
            <a:ext cx="7729728" cy="1188720"/>
          </a:xfrm>
          <a:solidFill>
            <a:schemeClr val="tx1">
              <a:lumMod val="95000"/>
              <a:lumOff val="5000"/>
            </a:schemeClr>
          </a:solidFill>
          <a:ln w="57150">
            <a:solidFill>
              <a:srgbClr val="FAC777"/>
            </a:solidFill>
          </a:ln>
          <a:effectLst>
            <a:glow rad="139700">
              <a:schemeClr val="accent1">
                <a:lumMod val="40000"/>
                <a:lumOff val="60000"/>
                <a:alpha val="40000"/>
              </a:schemeClr>
            </a:glow>
            <a:outerShdw blurRad="50800" dist="50800" dir="5400000" algn="ctr" rotWithShape="0">
              <a:schemeClr val="bg2">
                <a:lumMod val="50000"/>
              </a:schemeClr>
            </a:outerShdw>
          </a:effectLst>
        </p:spPr>
        <p:txBody>
          <a:bodyPr>
            <a:noAutofit/>
          </a:bodyPr>
          <a:lstStyle/>
          <a:p>
            <a:r>
              <a:rPr lang="pl-PL" sz="3000" spc="0" dirty="0">
                <a:solidFill>
                  <a:schemeClr val="bg1"/>
                </a:solidFill>
                <a:latin typeface="Bell MT" panose="02020503060305020303" pitchFamily="18" charset="0"/>
              </a:rPr>
              <a:t>Porównanie mody w starożytności</a:t>
            </a:r>
          </a:p>
        </p:txBody>
      </p:sp>
      <p:pic>
        <p:nvPicPr>
          <p:cNvPr id="2050" name="Picture 2" descr="MODA STAROŻYTNOŚCI prace uczennic Technikum Przemysłu Mody">
            <a:extLst>
              <a:ext uri="{FF2B5EF4-FFF2-40B4-BE49-F238E27FC236}">
                <a16:creationId xmlns:a16="http://schemas.microsoft.com/office/drawing/2014/main" id="{A988ED5C-9D4B-23C6-EC31-390D774AD6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8588" y="2384016"/>
            <a:ext cx="5123319" cy="3857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DA STAROŻYTNOŚCI prace uczennic Technikum Przemysłu Mody">
            <a:extLst>
              <a:ext uri="{FF2B5EF4-FFF2-40B4-BE49-F238E27FC236}">
                <a16:creationId xmlns:a16="http://schemas.microsoft.com/office/drawing/2014/main" id="{9D15AB0C-EA7F-787E-B800-B5F137197B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16" r="12868" b="5126"/>
          <a:stretch/>
        </p:blipFill>
        <p:spPr bwMode="auto">
          <a:xfrm>
            <a:off x="6737131" y="2384016"/>
            <a:ext cx="4716281" cy="385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3133"/>
      </p:ext>
    </p:extLst>
  </p:cSld>
  <p:clrMapOvr>
    <a:masterClrMapping/>
  </p:clrMapOvr>
  <p:transition spd="slow" advTm="41249">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0" y="0"/>
            <a:ext cx="6122504" cy="6858000"/>
          </a:xfrm>
          <a:solidFill>
            <a:schemeClr val="tx1">
              <a:lumMod val="95000"/>
              <a:lumOff val="5000"/>
            </a:schemeClr>
          </a:solidFill>
        </p:spPr>
        <p:txBody>
          <a:bodyPr>
            <a:normAutofit/>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r>
              <a:rPr lang="pl-PL" sz="1600" dirty="0">
                <a:solidFill>
                  <a:schemeClr val="bg1"/>
                </a:solidFill>
              </a:rPr>
              <a:t>Strój kobiet uzupełniała różnoraka biżuteria. Zachowało się wiele przykładów wykwintnej biżuterii z czasów minojskich i mykeńskich.     W czasach greckich zamiłowanie kobiet do noszenia biżuterii wcale nie zmalało. Kobiety przystrajały się, wkładając na palce pierścienie, wpinając w uszy kolczyki, nakładając naramiennie i przypinając do szat kosztowne agrafy. Włosy spiętrzone w kok przytrzymywały niekiedy bardzo kosztownymi opaskami.</a:t>
            </a:r>
          </a:p>
          <a:p>
            <a:r>
              <a:rPr lang="pl-PL" sz="1600" dirty="0"/>
              <a:t>Wydaje się, że starożytne Greczynki znały już wynalazek torebki. Na pewno, szczególnie w czasach hellenizmu, korzystały z różnego rodzaju parasolek, chroniących ich delikatną cerę przed palącymi promieniami śródziemnomorskiego słońca.</a:t>
            </a:r>
          </a:p>
          <a:p>
            <a:r>
              <a:rPr lang="pl-PL" sz="1600" dirty="0"/>
              <a:t>Mimo licznych ustaw państwowych, ograniczających zbytek w strojach, mimo przepisów, ustalających jak wielki ma być kosz-walizka elegantki udającej się w podróż, mimo istnienia specjalnych urzędników, kontrolujących przestrzeganie przepisów o zbytku, kobiety greckie dbały o strój i tworzyły to, co dziś nazywamy modą.</a:t>
            </a:r>
          </a:p>
        </p:txBody>
      </p:sp>
      <p:sp>
        <p:nvSpPr>
          <p:cNvPr id="7" name="Prostokąt 6"/>
          <p:cNvSpPr/>
          <p:nvPr/>
        </p:nvSpPr>
        <p:spPr>
          <a:xfrm>
            <a:off x="589721" y="804672"/>
            <a:ext cx="4943062" cy="1077218"/>
          </a:xfrm>
          <a:prstGeom prst="rect">
            <a:avLst/>
          </a:prstGeom>
          <a:ln w="57150">
            <a:solidFill>
              <a:schemeClr val="accent1">
                <a:lumMod val="60000"/>
                <a:lumOff val="40000"/>
              </a:schemeClr>
            </a:solidFill>
          </a:ln>
          <a:effectLst>
            <a:glow rad="101600">
              <a:schemeClr val="bg1">
                <a:alpha val="40000"/>
              </a:schemeClr>
            </a:glow>
          </a:effectLst>
        </p:spPr>
        <p:txBody>
          <a:bodyPr wrap="square">
            <a:spAutoFit/>
          </a:bodyPr>
          <a:lstStyle/>
          <a:p>
            <a:pPr algn="ctr"/>
            <a:r>
              <a:rPr lang="pl-PL" sz="3200" dirty="0">
                <a:solidFill>
                  <a:schemeClr val="bg1"/>
                </a:solidFill>
                <a:latin typeface="Bell MT" panose="02020503060305020303" pitchFamily="18" charset="0"/>
              </a:rPr>
              <a:t>AKCESORIA KOBIET W STAROŻYTNEJ GRECJI</a:t>
            </a:r>
          </a:p>
        </p:txBody>
      </p:sp>
      <p:cxnSp>
        <p:nvCxnSpPr>
          <p:cNvPr id="9" name="Łącznik prosty 8"/>
          <p:cNvCxnSpPr/>
          <p:nvPr/>
        </p:nvCxnSpPr>
        <p:spPr>
          <a:xfrm>
            <a:off x="6351104" y="0"/>
            <a:ext cx="9939" cy="6858000"/>
          </a:xfrm>
          <a:prstGeom prst="line">
            <a:avLst/>
          </a:prstGeom>
          <a:ln w="28575">
            <a:solidFill>
              <a:schemeClr val="bg1"/>
            </a:solidFill>
          </a:ln>
          <a:effectLst>
            <a:glow>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7170" name="Picture 2" descr="Moda w stylu Aten, czyli co nosili starożytni Grecy | Poinformowani.pl">
            <a:extLst>
              <a:ext uri="{FF2B5EF4-FFF2-40B4-BE49-F238E27FC236}">
                <a16:creationId xmlns:a16="http://schemas.microsoft.com/office/drawing/2014/main" id="{4CAE771D-3BAA-57EF-0F65-43C80E2396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8499" y="418469"/>
            <a:ext cx="3768499" cy="2926842"/>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83213B33-0781-8DAB-8042-E82F07D275E3}"/>
              </a:ext>
            </a:extLst>
          </p:cNvPr>
          <p:cNvPicPr>
            <a:picLocks noChangeAspect="1"/>
          </p:cNvPicPr>
          <p:nvPr/>
        </p:nvPicPr>
        <p:blipFill rotWithShape="1">
          <a:blip r:embed="rId3"/>
          <a:srcRect b="25938"/>
          <a:stretch/>
        </p:blipFill>
        <p:spPr>
          <a:xfrm>
            <a:off x="8922712" y="3260113"/>
            <a:ext cx="2880406" cy="3179418"/>
          </a:xfrm>
          <a:prstGeom prst="rect">
            <a:avLst/>
          </a:prstGeom>
        </p:spPr>
      </p:pic>
    </p:spTree>
    <p:extLst>
      <p:ext uri="{BB962C8B-B14F-4D97-AF65-F5344CB8AC3E}">
        <p14:creationId xmlns:p14="http://schemas.microsoft.com/office/powerpoint/2010/main" val="1511229683"/>
      </p:ext>
    </p:extLst>
  </p:cSld>
  <p:clrMapOvr>
    <a:masterClrMapping/>
  </p:clrMapOvr>
  <p:transition spd="slow" advTm="51507">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useBgFill="1">
        <p:nvSpPr>
          <p:cNvPr id="2" name="Tytuł 1"/>
          <p:cNvSpPr>
            <a:spLocks noGrp="1"/>
          </p:cNvSpPr>
          <p:nvPr>
            <p:ph type="title"/>
          </p:nvPr>
        </p:nvSpPr>
        <p:spPr>
          <a:xfrm>
            <a:off x="2231137" y="2252749"/>
            <a:ext cx="7729728" cy="1829217"/>
          </a:xfrm>
          <a:ln w="57150">
            <a:solidFill>
              <a:schemeClr val="accent1">
                <a:lumMod val="60000"/>
                <a:lumOff val="40000"/>
              </a:schemeClr>
            </a:solidFill>
          </a:ln>
          <a:effectLst>
            <a:glow rad="355600">
              <a:schemeClr val="bg1">
                <a:alpha val="40000"/>
              </a:schemeClr>
            </a:glow>
            <a:innerShdw blurRad="63500" dist="50800" dir="16200000">
              <a:prstClr val="black">
                <a:alpha val="50000"/>
              </a:prstClr>
            </a:innerShdw>
          </a:effectLst>
        </p:spPr>
        <p:txBody>
          <a:bodyPr>
            <a:noAutofit/>
          </a:bodyPr>
          <a:lstStyle/>
          <a:p>
            <a:r>
              <a:rPr lang="pl-PL" sz="4800" dirty="0">
                <a:solidFill>
                  <a:schemeClr val="bg1"/>
                </a:solidFill>
                <a:latin typeface="Bell MT" panose="02020503060305020303" pitchFamily="18" charset="0"/>
              </a:rPr>
              <a:t>MĘŻCZYŹNI W STAROŻYTNEJ GRECJI</a:t>
            </a:r>
          </a:p>
        </p:txBody>
      </p:sp>
    </p:spTree>
    <p:extLst>
      <p:ext uri="{BB962C8B-B14F-4D97-AF65-F5344CB8AC3E}">
        <p14:creationId xmlns:p14="http://schemas.microsoft.com/office/powerpoint/2010/main" val="3389700196"/>
      </p:ext>
    </p:extLst>
  </p:cSld>
  <p:clrMapOvr>
    <a:masterClrMapping/>
  </p:clrMapOvr>
  <p:transition spd="slow" advTm="885">
    <p:push dir="u"/>
  </p:transition>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_30566614_TF66925244" id="{DDEDBF24-AC50-40A0-BA16-29FB01F99A7B}" vid="{23123911-3221-49D4-8E14-9C275ABEAF7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ED59B-F67D-4B99-A0A7-E5237FF58100}">
  <ds:schemaRef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17AD15-0DEB-4851-82A2-261C04134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Motyw finansowy</Template>
  <TotalTime>0</TotalTime>
  <Words>1529</Words>
  <Application>Microsoft Office PowerPoint</Application>
  <PresentationFormat>Panoramiczny</PresentationFormat>
  <Paragraphs>108</Paragraphs>
  <Slides>14</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-apple-system</vt:lpstr>
      <vt:lpstr>Arial</vt:lpstr>
      <vt:lpstr>Bell MT</vt:lpstr>
      <vt:lpstr>Calibri</vt:lpstr>
      <vt:lpstr>Gill Sans MT</vt:lpstr>
      <vt:lpstr>Paczka</vt:lpstr>
      <vt:lpstr>CÓRKI AFRODYTY, SYNOWIE ADONISA, CZYLI MODA W STAROŻYTNEJ GRECJI</vt:lpstr>
      <vt:lpstr>KOBIETY W STAROŻYTNEJ GRECJI</vt:lpstr>
      <vt:lpstr>Prezentacja programu PowerPoint</vt:lpstr>
      <vt:lpstr>Prezentacja programu PowerPoint</vt:lpstr>
      <vt:lpstr>Prezentacja programu PowerPoint</vt:lpstr>
      <vt:lpstr>Prezentacja programu PowerPoint</vt:lpstr>
      <vt:lpstr>Porównanie mody w starożytności</vt:lpstr>
      <vt:lpstr>Prezentacja programu PowerPoint</vt:lpstr>
      <vt:lpstr>MĘŻCZYŹNI W STAROŻYTNEJ GRECJI</vt:lpstr>
      <vt:lpstr>Prezentacja programu PowerPoint</vt:lpstr>
      <vt:lpstr>Prezentacja programu PowerPoint</vt:lpstr>
      <vt:lpstr>Prezentacja programu PowerPoint</vt:lpstr>
      <vt:lpstr>Źródła</vt:lpstr>
      <vt:lpstr>Dziękujemy za uwagę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2023-11-17T09:29:08Z</dcterms:created>
  <dcterms:modified xsi:type="dcterms:W3CDTF">2024-01-03T16:55:11Z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