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6" r:id="rId9"/>
    <p:sldId id="262" r:id="rId10"/>
    <p:sldId id="263" r:id="rId11"/>
    <p:sldId id="264" r:id="rId12"/>
    <p:sldId id="265" r:id="rId13"/>
    <p:sldId id="267" r:id="rId14"/>
    <p:sldId id="269" r:id="rId15"/>
    <p:sldId id="272" r:id="rId16"/>
    <p:sldId id="270" r:id="rId17"/>
    <p:sldId id="271" r:id="rId18"/>
    <p:sldId id="277" r:id="rId19"/>
    <p:sldId id="273" r:id="rId20"/>
    <p:sldId id="274" r:id="rId21"/>
    <p:sldId id="276" r:id="rId22"/>
    <p:sldId id="278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3" d="100"/>
          <a:sy n="13" d="100"/>
        </p:scale>
        <p:origin x="2433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3ACA-F627-4586-9924-DC2DD6764A86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D480-7805-4945-BBB2-484AE31505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9293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3ACA-F627-4586-9924-DC2DD6764A86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D480-7805-4945-BBB2-484AE31505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04161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3ACA-F627-4586-9924-DC2DD6764A86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D480-7805-4945-BBB2-484AE31505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31567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3ACA-F627-4586-9924-DC2DD6764A86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D480-7805-4945-BBB2-484AE31505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422824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3ACA-F627-4586-9924-DC2DD6764A86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D480-7805-4945-BBB2-484AE31505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280695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3ACA-F627-4586-9924-DC2DD6764A86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D480-7805-4945-BBB2-484AE31505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219363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3ACA-F627-4586-9924-DC2DD6764A86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D480-7805-4945-BBB2-484AE31505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18912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3ACA-F627-4586-9924-DC2DD6764A86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D480-7805-4945-BBB2-484AE31505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343175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3ACA-F627-4586-9924-DC2DD6764A86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D480-7805-4945-BBB2-484AE31505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505371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3ACA-F627-4586-9924-DC2DD6764A86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D480-7805-4945-BBB2-484AE31505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45947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3ACA-F627-4586-9924-DC2DD6764A86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D480-7805-4945-BBB2-484AE31505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783106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23ACA-F627-4586-9924-DC2DD6764A86}" type="datetimeFigureOut">
              <a:rPr lang="pl-PL" smtClean="0"/>
              <a:t>03.01.2024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BD480-7805-4945-BBB2-484AE31505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514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urkydesign.pl/5-pojec-mody-damskiej-starozytnej-grecji" TargetMode="External"/><Relationship Id="rId7" Type="http://schemas.openxmlformats.org/officeDocument/2006/relationships/hyperlink" Target="https://historia.org.pl/2014/03/31/moda-w-starozytnej-grecji-w-epoce-klasycznej/" TargetMode="External"/><Relationship Id="rId2" Type="http://schemas.openxmlformats.org/officeDocument/2006/relationships/hyperlink" Target="https://wielkahistoria.pl/higiena-w-starozytnej-grecji-jak-czesto-myli-sie-mieszkancy-antycznej-sparty-i-at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c.com.pl/Starozytna-Grecja-bizuteria-prosto-z-Olimpu-blog-pol-1484158335.html" TargetMode="External"/><Relationship Id="rId5" Type="http://schemas.openxmlformats.org/officeDocument/2006/relationships/hyperlink" Target="https://nauka.poinformowani.pl/artykul/32036-moda-w-stylu-aten-czyli-co-nosili-starozytni-grecy" TargetMode="External"/><Relationship Id="rId4" Type="http://schemas.openxmlformats.org/officeDocument/2006/relationships/hyperlink" Target="https://antycznahellada.com/2015/12/06/kosmetyki-starozytnych-grekow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6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4370227"/>
            <a:ext cx="9144000" cy="1193138"/>
          </a:xfrm>
        </p:spPr>
        <p:txBody>
          <a:bodyPr>
            <a:normAutofit/>
          </a:bodyPr>
          <a:lstStyle/>
          <a:p>
            <a:r>
              <a:rPr lang="pl-PL" sz="3700"/>
              <a:t>Córki Afrodyty i synowie Adonisa, czyli moda w starożytnej Grecji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>
            <a:normAutofit/>
          </a:bodyPr>
          <a:lstStyle/>
          <a:p>
            <a:endParaRPr lang="pl-PL"/>
          </a:p>
          <a:p>
            <a:endParaRPr lang="pl-PL"/>
          </a:p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D0CA1F8-503D-C5C6-4945-A0D70C8734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3" b="6097"/>
          <a:stretch/>
        </p:blipFill>
        <p:spPr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488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963">
        <p:split orient="vert"/>
      </p:transition>
    </mc:Choice>
    <mc:Fallback>
      <p:transition spd="slow" advTm="2963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3740" y="860602"/>
            <a:ext cx="5005127" cy="3908585"/>
          </a:xfrm>
        </p:spPr>
        <p:txBody>
          <a:bodyPr>
            <a:normAutofit fontScale="25000" lnSpcReduction="20000"/>
          </a:bodyPr>
          <a:lstStyle/>
          <a:p>
            <a:r>
              <a:rPr lang="pl-PL" sz="8800" dirty="0"/>
              <a:t>Peplos to strój kobiecy bez rękawów, uszyty z jednego prostokątnego kawałka tkaniny wełnianej spiętego na ramionach fibulami.</a:t>
            </a:r>
          </a:p>
          <a:p>
            <a:r>
              <a:rPr lang="pl-PL" sz="8800" dirty="0"/>
              <a:t>Szerokość tkaniny po złożeniu jej wzdłuż była równa odległości między łokciami, przy wyciągniętych poziomo rękach. Zatem długość peplosu dobierano zależnie od wzrostu właścicielki i bez przepasania miała zakrywać stopy.</a:t>
            </a:r>
          </a:p>
          <a:p>
            <a:r>
              <a:rPr lang="pl-PL" sz="8800" dirty="0"/>
              <a:t>Nadmiar długości tkaniny tworzył tzw. </a:t>
            </a:r>
            <a:r>
              <a:rPr lang="pl-PL" sz="8800" dirty="0" err="1"/>
              <a:t>odrzutkę</a:t>
            </a:r>
            <a:r>
              <a:rPr lang="pl-PL" sz="8800" dirty="0"/>
              <a:t>, czyli drugą warstwę w jego górnej części. Jednocześnie długość odrzutki mogła być różna – od zakrywającej piersi, do osłaniającej biodra i wtedy peplos bywał przepasany pasem na </a:t>
            </a:r>
            <a:r>
              <a:rPr lang="pl-PL" sz="8800" dirty="0" err="1"/>
              <a:t>odrzutce</a:t>
            </a:r>
            <a:r>
              <a:rPr lang="pl-PL" sz="8800" dirty="0"/>
              <a:t>.</a:t>
            </a:r>
          </a:p>
          <a:p>
            <a:r>
              <a:rPr lang="pl-PL" sz="8800" dirty="0"/>
              <a:t>Dół ubioru mógł być zdobiony kontrastowym szlakiem, który był tkany lub haftowany na dekoracyjnych pasach.</a:t>
            </a:r>
          </a:p>
          <a:p>
            <a:endParaRPr lang="pl-PL" sz="1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10" y="1663489"/>
            <a:ext cx="4737650" cy="35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49695"/>
      </p:ext>
    </p:extLst>
  </p:cSld>
  <p:clrMapOvr>
    <a:masterClrMapping/>
  </p:clrMapOvr>
  <p:transition spd="slow" advTm="31822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4747" y="558977"/>
            <a:ext cx="5354377" cy="3908585"/>
          </a:xfrm>
        </p:spPr>
        <p:txBody>
          <a:bodyPr>
            <a:noAutofit/>
          </a:bodyPr>
          <a:lstStyle/>
          <a:p>
            <a:r>
              <a:rPr lang="pl-PL" sz="2400" dirty="0"/>
              <a:t>Himation to typowe okrycie wierzchnie, które chroniło przez zimnem. Był prostokątnym kawałkiem tkaniny wełnianej pełniącym rolę peleryny. W ten sposób wykorzystywany </a:t>
            </a:r>
            <a:r>
              <a:rPr lang="pl-PL" sz="2400" b="1" dirty="0"/>
              <a:t>zarówno przez mężczyzn, jak i kobiety</a:t>
            </a:r>
            <a:r>
              <a:rPr lang="pl-PL" sz="2400" dirty="0"/>
              <a:t>, nakładany był na wierzch i drapowany w fałdy.</a:t>
            </a:r>
          </a:p>
          <a:p>
            <a:r>
              <a:rPr lang="pl-PL" sz="2400" dirty="0"/>
              <a:t>W </a:t>
            </a:r>
            <a:r>
              <a:rPr lang="pl-PL" sz="2400" b="1" dirty="0"/>
              <a:t>okresie archaicznym</a:t>
            </a:r>
            <a:r>
              <a:rPr lang="pl-PL" sz="2400" dirty="0"/>
              <a:t> typowy himation damski układany był na taśmie przechodzącej przez piersi na skos. Później, w </a:t>
            </a:r>
            <a:r>
              <a:rPr lang="pl-PL" sz="2400" b="1" dirty="0"/>
              <a:t>okresie klasycznym</a:t>
            </a:r>
            <a:r>
              <a:rPr lang="pl-PL" sz="2400" dirty="0"/>
              <a:t>, kobiety owijały się nim luźno, czasami drapując na jednym ramieniu. W ostatnim okresie himation staje się ciasno owinięty wokół ramion, traci swoje swobodne drapowania.</a:t>
            </a:r>
            <a:br>
              <a:rPr lang="pl-PL" sz="2400" dirty="0"/>
            </a:br>
            <a:endParaRPr lang="pl-PL" sz="2400" dirty="0"/>
          </a:p>
        </p:txBody>
      </p:sp>
      <p:pic>
        <p:nvPicPr>
          <p:cNvPr id="1026" name="Picture 2" descr="himation-moda-starozytnej-grec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0610" y="1663489"/>
            <a:ext cx="4737650" cy="35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636647"/>
      </p:ext>
    </p:extLst>
  </p:cSld>
  <p:clrMapOvr>
    <a:masterClrMapping/>
  </p:clrMapOvr>
  <p:transition spd="slow" advTm="23644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8873" y="844727"/>
            <a:ext cx="5211502" cy="3908585"/>
          </a:xfrm>
        </p:spPr>
        <p:txBody>
          <a:bodyPr>
            <a:normAutofit fontScale="25000" lnSpcReduction="20000"/>
          </a:bodyPr>
          <a:lstStyle/>
          <a:p>
            <a:r>
              <a:rPr lang="pl-PL" sz="8400" dirty="0" err="1"/>
              <a:t>Chition</a:t>
            </a:r>
            <a:r>
              <a:rPr lang="pl-PL" sz="8400" dirty="0"/>
              <a:t> to koszula lniana lub wełniana z krótkimi rękawami, pochodzenia fenickiego.</a:t>
            </a:r>
          </a:p>
          <a:p>
            <a:r>
              <a:rPr lang="pl-PL" sz="8400" dirty="0"/>
              <a:t>Chiton składał się z dwóch prostokątnych kawałków materiału zszytych dłuższymi bokami do wysokości ramion, na których był spinany fibulami. Zakładano go bezpośrednio na ciało. Mógł być luźny bądź z paskiem w talii. Długi, plisowany, sięgający kostek, zwany był chitonem jońskim. Krótki, do połowy ud – chitonem doryckim (noszonym przez mężczyzn).</a:t>
            </a:r>
          </a:p>
          <a:p>
            <a:r>
              <a:rPr lang="pl-PL" sz="8400" dirty="0"/>
              <a:t>Chiton kobiecy z </a:t>
            </a:r>
            <a:r>
              <a:rPr lang="pl-PL" sz="8400" b="1" dirty="0"/>
              <a:t>okresu archaizmu</a:t>
            </a:r>
            <a:r>
              <a:rPr lang="pl-PL" sz="8400" dirty="0"/>
              <a:t> jest zszyty na ramionach i po bokach, z otworami pozostawionymi na ręce, wykończony ozdobnym szlakiem, zdobiony haftem. W </a:t>
            </a:r>
            <a:r>
              <a:rPr lang="pl-PL" sz="8400" b="1" dirty="0"/>
              <a:t>okresie klasycznym</a:t>
            </a:r>
            <a:r>
              <a:rPr lang="pl-PL" sz="8400" dirty="0"/>
              <a:t> pojawiają się przepasania, zbluzowania, a także hafty na całej powierzchni. Bywa również z długim rękawem. Natomiast w ostatnim </a:t>
            </a:r>
            <a:r>
              <a:rPr lang="pl-PL" sz="8400" b="1" dirty="0"/>
              <a:t>okresie hellenistycznym</a:t>
            </a:r>
            <a:r>
              <a:rPr lang="pl-PL" sz="8400" dirty="0"/>
              <a:t> przepasanie wędruje wysoko na linię pod biustem.</a:t>
            </a:r>
          </a:p>
          <a:p>
            <a:endParaRPr lang="pl-PL" sz="1400" dirty="0"/>
          </a:p>
        </p:txBody>
      </p:sp>
      <p:pic>
        <p:nvPicPr>
          <p:cNvPr id="2050" name="Picture 2" descr="chiton-moda-starozytnej-grec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0610" y="1663489"/>
            <a:ext cx="4737650" cy="35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06573"/>
      </p:ext>
    </p:extLst>
  </p:cSld>
  <p:clrMapOvr>
    <a:masterClrMapping/>
  </p:clrMapOvr>
  <p:transition spd="slow" advTm="32242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3075" y="1079172"/>
            <a:ext cx="4619621" cy="3843666"/>
          </a:xfrm>
        </p:spPr>
        <p:txBody>
          <a:bodyPr>
            <a:normAutofit fontScale="70000" lnSpcReduction="20000"/>
          </a:bodyPr>
          <a:lstStyle/>
          <a:p>
            <a:r>
              <a:rPr lang="pl-PL" sz="3100" dirty="0"/>
              <a:t> Najpopularniejszym obuwiem w starożytnej Grecji były sandały, a Grecy przykładali do ich wykonania olbrzymią wagę. Podczas podróży, jazdy konnej oraz walki używano obuwia do kolan – buty były rozcięte z przodu i opatrzone dziurkami, przez które przechodziły rzemyki ściągające je razem. Później pojawiły się również wszystkim dobrze znane koturny - szeroki półbucik z podgiętym do góry końcem. Ten rodzaj obuwia był również używany przez kobiety w domu.  </a:t>
            </a:r>
          </a:p>
          <a:p>
            <a:endParaRPr lang="pl-PL" sz="1700" dirty="0"/>
          </a:p>
          <a:p>
            <a:endParaRPr lang="pl-PL" sz="1700" dirty="0"/>
          </a:p>
        </p:txBody>
      </p:sp>
      <p:pic>
        <p:nvPicPr>
          <p:cNvPr id="4098" name="Picture 2" descr="https://poinformowani.pl/media/2021/04/264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799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31835"/>
      </p:ext>
    </p:extLst>
  </p:cSld>
  <p:clrMapOvr>
    <a:masterClrMapping/>
  </p:clrMapOvr>
  <p:transition spd="slow" advTm="2066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l-PL" b="1" dirty="0"/>
              <a:t>Biżuteria w starożytnej Grecji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pl-PL" sz="1600"/>
              <a:t>Starożytni Grecy nieco później zachłysnęli się pięknem świecidełek. Owszem, prymitywne błyskotki – naszyjniki czy bransoletki wykonane z kamyczków czy muszelek – były tam modne od zawsze. Jednak „dopiero” 2500 lat przed naszą erą starożytną Grecją zawładnęła moda na misternie wykonane wyroby jubilerskie.</a:t>
            </a:r>
          </a:p>
          <a:p>
            <a:r>
              <a:rPr lang="pl-PL" sz="1600"/>
              <a:t>Najczęściej, starogrecka biżuteria z tego okresu przyjmowała kształt muszli, kwiatów czy uroczych chrząszczy. Miejscowi rzemieślnicy wykonywali piękne ozdoby ze złota, srebra i złoconego brązu, dekorując swoje wyroby barwnymi szmaragdami, granatami, perłami czy ametystami. Charakterystyczne dla biżuterii z tego okresu są też rzeźbione agaty i szklane, rachityczne elementy, sprawnie łączone z ciężkimi metalami.</a:t>
            </a:r>
          </a:p>
          <a:p>
            <a:endParaRPr lang="pl-PL" sz="1600"/>
          </a:p>
        </p:txBody>
      </p:sp>
      <p:pic>
        <p:nvPicPr>
          <p:cNvPr id="6146" name="Picture 2" descr="biżuter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 r="1410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27150"/>
      </p:ext>
    </p:extLst>
  </p:cSld>
  <p:clrMapOvr>
    <a:masterClrMapping/>
  </p:clrMapOvr>
  <p:transition spd="slow" advTm="31441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C777BBD-C42C-46C6-8D2D-BD2F9613D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biżuteria greck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7"/>
          <a:stretch/>
        </p:blipFill>
        <p:spPr bwMode="auto">
          <a:xfrm rot="10800000" flipV="1"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Graphic 1">
            <a:extLst>
              <a:ext uri="{FF2B5EF4-FFF2-40B4-BE49-F238E27FC236}">
                <a16:creationId xmlns:a16="http://schemas.microsoft.com/office/drawing/2014/main" id="{721F817A-BF7E-440D-B296-66D86EDB0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04376" y="1720079"/>
            <a:ext cx="5861106" cy="1406070"/>
          </a:xfrm>
        </p:spPr>
        <p:txBody>
          <a:bodyPr anchor="b">
            <a:normAutofit/>
          </a:bodyPr>
          <a:lstStyle/>
          <a:p>
            <a:r>
              <a:rPr lang="pl-PL" b="1" dirty="0"/>
              <a:t>Minojski eklektyzm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04374" y="3315553"/>
            <a:ext cx="5861107" cy="1868697"/>
          </a:xfrm>
        </p:spPr>
        <p:txBody>
          <a:bodyPr>
            <a:normAutofit/>
          </a:bodyPr>
          <a:lstStyle/>
          <a:p>
            <a:r>
              <a:rPr lang="pl-PL" sz="1100"/>
              <a:t>To, co najbardziej odróżniało antyczne wyroby jubilerskie wykonywane przez greckich rzemieślników to niezwykle widowiskowy eklektyzm. Grecja w drugim tysiącleciu przed naszą erą podlegała rozlicznym wpływom – przede wszystkim wschodnim, ściągającym znad Azji. Takim też, azjatyckim inspiracjom ulegało starogreckie jubilerstwo. Zwłaszcza to minojskie.</a:t>
            </a:r>
          </a:p>
          <a:p>
            <a:r>
              <a:rPr lang="pl-PL" sz="1100"/>
              <a:t>Bogactwo wzorów i form wskazuje, że zjawiskowe złotnictwo z Krety podlegało wpływom Mezopotamii, Bliskiego Wschodu i Azji Mniejszej. Te najpiękniejsze wyroby pochodzą – rzecz jasna – z okresu największego rozkwitu potęgi minojskich pałaców. Niestety, niewiele z przykładów biżuterii minojskiej (wytwarzanej metodą filigranową, granulacyjną i poprzez emaliowanie) przetrwało do dzisiaj. Złotnictwo na Krecie pochłonięte zostało (tak jak legendarna Atlantyda) przez żywioły – wulkaniczną lawę i fale nieokiełznanego morza.</a:t>
            </a:r>
          </a:p>
          <a:p>
            <a:endParaRPr lang="pl-PL" sz="1100"/>
          </a:p>
        </p:txBody>
      </p:sp>
    </p:spTree>
    <p:extLst>
      <p:ext uri="{BB962C8B-B14F-4D97-AF65-F5344CB8AC3E}">
        <p14:creationId xmlns:p14="http://schemas.microsoft.com/office/powerpoint/2010/main" val="1891438001"/>
      </p:ext>
    </p:extLst>
  </p:cSld>
  <p:clrMapOvr>
    <a:masterClrMapping/>
  </p:clrMapOvr>
  <p:transition spd="slow" advTm="30479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pl-PL" sz="3100" b="1"/>
              <a:t>Grecka biżuteria w wersji klasycznej</a:t>
            </a:r>
            <a:br>
              <a:rPr lang="pl-PL" sz="3100" b="1"/>
            </a:br>
            <a:endParaRPr lang="pl-PL" sz="31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r>
              <a:rPr lang="pl-PL" sz="1700" dirty="0">
                <a:solidFill>
                  <a:schemeClr val="tx1">
                    <a:alpha val="80000"/>
                  </a:schemeClr>
                </a:solidFill>
              </a:rPr>
              <a:t>Kiedy w 1200 roku przed naszą erą nastąpił ostateczny upadek Peloponezu, kultura starogrecka zaczęła koncentrować się wokół kontynentalnych Aten. W mieście znajdującym się pod stałą opieką bogini mądrości i sztuki złotnictwo na nowo rozkwitło, a rzemieślnicy odpowiedzialni za wyrób biżuterii wspięli się na wyżyny geniuszu.</a:t>
            </a:r>
          </a:p>
          <a:p>
            <a:r>
              <a:rPr lang="pl-PL" sz="1700" dirty="0">
                <a:solidFill>
                  <a:schemeClr val="tx1">
                    <a:alpha val="80000"/>
                  </a:schemeClr>
                </a:solidFill>
              </a:rPr>
              <a:t>Najpiękniejsze kolczyki, kolie czy bransolety wytwarzano w okresie klasycznym (V-IV wiek przed naszą erą). To właśnie w tym czasie określono zasady estetyki, którym – a jakże! – podlegały też wyroby biżuteryjne.</a:t>
            </a:r>
            <a:br>
              <a:rPr lang="pl-PL" sz="1700" dirty="0">
                <a:solidFill>
                  <a:schemeClr val="tx1">
                    <a:alpha val="80000"/>
                  </a:schemeClr>
                </a:solidFill>
              </a:rPr>
            </a:br>
            <a:endParaRPr lang="pl-PL" sz="17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32375" y="1336390"/>
            <a:ext cx="3228960" cy="4837394"/>
          </a:xfrm>
          <a:prstGeom prst="rect">
            <a:avLst/>
          </a:prstGeom>
        </p:spPr>
      </p:pic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23972"/>
      </p:ext>
    </p:extLst>
  </p:cSld>
  <p:clrMapOvr>
    <a:masterClrMapping/>
  </p:clrMapOvr>
  <p:transition spd="slow" advTm="19819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pl-PL" sz="4100" b="1"/>
              <a:t>Kosmetyki starożytnych Greków</a:t>
            </a:r>
            <a:endParaRPr lang="pl-PL" sz="41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 fontAlgn="base"/>
            <a:r>
              <a:rPr lang="pl-PL" sz="1300"/>
              <a:t>Porządkować, czyścić, ozdabiać” – takie jest znaczenie greckiego słowa „kosmei”. To od niego pochodzi termin kosmetyka i od Greków starożytnych właśnie przejęliśmy kulturę dbania o nasze ciała – wygląd i zdrowie.</a:t>
            </a:r>
          </a:p>
          <a:p>
            <a:pPr fontAlgn="base"/>
            <a:r>
              <a:rPr lang="pl-PL" sz="1300"/>
              <a:t>Wierząc w klasyczny ideał piękna mieszkańcy Hellady szukali dróg dotarcia do tego estetycznego celu. Stąd zaczęto stosować różne zabiegi kosmetyczno-zdrowotne. Medycyna i kosmetyka nie były przy tym w tych czasach rozgraniczane – stanowiły całość. Lekarze więc, oprócz leczenia, stosowali też zabiegi upiększające.</a:t>
            </a:r>
          </a:p>
          <a:p>
            <a:pPr fontAlgn="base"/>
            <a:r>
              <a:rPr lang="pl-PL" sz="1300"/>
              <a:t>Dla starożytnego Greka, kierującego się filozofią „piękno z wnętrza”, harmonia ciała dała się osiągnąć tylko poprzez dbanie o urodę i fizyczną sprawność. Kluczowe więc było także właściwe odżywianie oraz ćwiczenia fizyczne.</a:t>
            </a:r>
          </a:p>
          <a:p>
            <a:endParaRPr lang="pl-PL" sz="130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1397307"/>
            <a:ext cx="4747547" cy="409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17350"/>
      </p:ext>
    </p:extLst>
  </p:cSld>
  <p:clrMapOvr>
    <a:masterClrMapping/>
  </p:clrMapOvr>
  <p:transition spd="slow" advTm="29699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38" y="1144588"/>
            <a:ext cx="4633913" cy="34512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463" y="1144588"/>
            <a:ext cx="6197600" cy="345122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Przykłady kosmetyków</a:t>
            </a:r>
          </a:p>
        </p:txBody>
      </p:sp>
    </p:spTree>
    <p:extLst>
      <p:ext uri="{BB962C8B-B14F-4D97-AF65-F5344CB8AC3E}">
        <p14:creationId xmlns:p14="http://schemas.microsoft.com/office/powerpoint/2010/main" val="169037884"/>
      </p:ext>
    </p:extLst>
  </p:cSld>
  <p:clrMapOvr>
    <a:masterClrMapping/>
  </p:clrMapOvr>
  <p:transition spd="slow" advTm="3746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4956" y="428625"/>
            <a:ext cx="4533588" cy="4303464"/>
          </a:xfrm>
        </p:spPr>
        <p:txBody>
          <a:bodyPr>
            <a:noAutofit/>
          </a:bodyPr>
          <a:lstStyle/>
          <a:p>
            <a:pPr fontAlgn="base"/>
            <a:r>
              <a:rPr lang="pl-PL" sz="1800" dirty="0"/>
              <a:t>W popularyzacji kosmetyki dużą rolę odegrał Hipokrates (460-377 p.n.e.) uważany za ojca klasycznej medycyny. On właśnie opisał szczegółowo lecznicze właściwości roślin i dzięki niemu w medycynie stosowano zioła takie jak rozmaryn, szałwia, krwawnik, mające duże znaczenie w leczeniu dolegliwości kobiecych.</a:t>
            </a:r>
          </a:p>
          <a:p>
            <a:pPr fontAlgn="base"/>
            <a:r>
              <a:rPr lang="pl-PL" sz="1800" dirty="0"/>
              <a:t>Mikstury oraz napary sporządzane były z soku wyciśniętego ze świeżych roślin. Leczono nimi, ale służyły też właśnie do celów upiększających – Hipokrates opracował duży zbiór rozmaitych receptur kosmetycznych.</a:t>
            </a:r>
          </a:p>
          <a:p>
            <a:pPr fontAlgn="base"/>
            <a:r>
              <a:rPr lang="pl-PL" sz="1800" dirty="0"/>
              <a:t>W samych czynnościach pielęgnacyjnych Greczynkom pomagały niewolnice, które musiały wcześniej przejść specjalne szkolenia. Asystowały przy kąpielach, do których stosowano zioła wymieszane z olejkami lub też przy wcieraniu w skórę maści wykonanych z roślin.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2811" r="-2" b="-2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56014"/>
      </p:ext>
    </p:extLst>
  </p:cSld>
  <p:clrMapOvr>
    <a:masterClrMapping/>
  </p:clrMapOvr>
  <p:transition spd="slow" advTm="24228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182CDA0-E049-5CF1-87D8-BF92B8D705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9" r="24374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pl-PL" sz="3700"/>
              <a:t>Starożytna Grecja- wprowadzenie- geografia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r>
              <a:rPr lang="pl-PL" sz="2000"/>
              <a:t>Grecy krainę, w której mieszkali nazywali Helladą, a siebie Hellenami. Cechą charakterystyczną dla środowiska naturalnego Grecji jest kontrast gór i morza.</a:t>
            </a:r>
          </a:p>
          <a:p>
            <a:r>
              <a:rPr lang="pl-PL" sz="2000"/>
              <a:t>Południowa część Półwyspu Bałkańskiego, wyspy Morza Egejskiego i Jońskiego oraz zachodnie wybrzeża Azji Mniejszej</a:t>
            </a:r>
          </a:p>
        </p:txBody>
      </p:sp>
    </p:spTree>
    <p:extLst>
      <p:ext uri="{BB962C8B-B14F-4D97-AF65-F5344CB8AC3E}">
        <p14:creationId xmlns:p14="http://schemas.microsoft.com/office/powerpoint/2010/main" val="3569445747"/>
      </p:ext>
    </p:extLst>
  </p:cSld>
  <p:clrMapOvr>
    <a:masterClrMapping/>
  </p:clrMapOvr>
  <p:transition spd="slow" advTm="9537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Przykład ubioru kobiet</a:t>
            </a:r>
          </a:p>
        </p:txBody>
      </p:sp>
      <p:pic>
        <p:nvPicPr>
          <p:cNvPr id="8194" name="Picture 2" descr="Moda starożytnej Grecji | Wszystko dla zdrowia i urody, porady kulinarne  Uroda i Zdrowie - serwis nie tylko dla kobiet!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065839"/>
            <a:ext cx="7188199" cy="472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433374"/>
      </p:ext>
    </p:extLst>
  </p:cSld>
  <p:clrMapOvr>
    <a:masterClrMapping/>
  </p:clrMapOvr>
  <p:transition spd="slow" advTm="3087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pl-PL" sz="2200">
                <a:hlinkClick r:id="rId2"/>
              </a:rPr>
              <a:t>https://wielkahistoria.pl/higiena-w-starozytnej-grecji-jak-czesto-myli-sie-mieszkancy-antycznej-sparty-i-aten/</a:t>
            </a:r>
            <a:endParaRPr lang="pl-PL" sz="2200"/>
          </a:p>
          <a:p>
            <a:r>
              <a:rPr lang="pl-PL" sz="2200">
                <a:hlinkClick r:id="rId3"/>
              </a:rPr>
              <a:t>https://murkydesign.pl/5-pojec-mody-damskiej-starozytnej-grecji</a:t>
            </a:r>
            <a:endParaRPr lang="pl-PL" sz="2200"/>
          </a:p>
          <a:p>
            <a:r>
              <a:rPr lang="pl-PL" sz="2200">
                <a:hlinkClick r:id="rId4"/>
              </a:rPr>
              <a:t>https://antycznahellada.com/2015/12/06/kosmetyki-starozytnych-grekow/</a:t>
            </a:r>
            <a:endParaRPr lang="pl-PL" sz="2200"/>
          </a:p>
          <a:p>
            <a:r>
              <a:rPr lang="pl-PL" sz="2200">
                <a:hlinkClick r:id="rId5"/>
              </a:rPr>
              <a:t>https://nauka.poinformowani.pl/artykul/32036-moda-w-stylu-aten-czyli-co-nosili-starozytni-grecy</a:t>
            </a:r>
            <a:endParaRPr lang="pl-PL" sz="2200"/>
          </a:p>
          <a:p>
            <a:r>
              <a:rPr lang="pl-PL" sz="2200">
                <a:hlinkClick r:id="rId6"/>
              </a:rPr>
              <a:t>https://www.wec.com.pl/Starozytna-Grecja-bizuteria-prosto-z-Olimpu-blog-pol-1484158335.html</a:t>
            </a:r>
            <a:endParaRPr lang="pl-PL" sz="2200"/>
          </a:p>
          <a:p>
            <a:r>
              <a:rPr lang="pl-PL" sz="2200">
                <a:hlinkClick r:id="rId7"/>
              </a:rPr>
              <a:t>https://historia.org.pl/2014/03/31/moda-w-starozytnej-grecji-w-epoce-klasycznej/</a:t>
            </a:r>
            <a:endParaRPr lang="pl-PL" sz="2200"/>
          </a:p>
          <a:p>
            <a:endParaRPr lang="pl-PL" sz="2200"/>
          </a:p>
          <a:p>
            <a:endParaRPr lang="pl-PL" sz="2200"/>
          </a:p>
        </p:txBody>
      </p:sp>
    </p:spTree>
    <p:extLst>
      <p:ext uri="{BB962C8B-B14F-4D97-AF65-F5344CB8AC3E}">
        <p14:creationId xmlns:p14="http://schemas.microsoft.com/office/powerpoint/2010/main" val="3550119944"/>
      </p:ext>
    </p:extLst>
  </p:cSld>
  <p:clrMapOvr>
    <a:masterClrMapping/>
  </p:clrMapOvr>
  <p:transition spd="slow" advTm="5084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6281928" cy="4135437"/>
          </a:xfrm>
        </p:spPr>
        <p:txBody>
          <a:bodyPr>
            <a:normAutofit/>
          </a:bodyPr>
          <a:lstStyle/>
          <a:p>
            <a:pPr algn="l"/>
            <a:r>
              <a:rPr lang="pl-PL" sz="6600"/>
              <a:t>Dziękujemy za uwagę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928114" y="1232452"/>
            <a:ext cx="3200400" cy="3850919"/>
          </a:xfrm>
        </p:spPr>
        <p:txBody>
          <a:bodyPr anchor="b">
            <a:normAutofit/>
          </a:bodyPr>
          <a:lstStyle/>
          <a:p>
            <a:pPr algn="l"/>
            <a:r>
              <a:rPr lang="pl-PL">
                <a:solidFill>
                  <a:srgbClr val="FFFFFF"/>
                </a:solidFill>
              </a:rPr>
              <a:t>Amelia Grzegorczyk i Julia Tkacz 1B3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2668"/>
      </p:ext>
    </p:extLst>
  </p:cSld>
  <p:clrMapOvr>
    <a:masterClrMapping/>
  </p:clrMapOvr>
  <p:transition spd="slow" advTm="2412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l-PL" sz="5000"/>
              <a:t>Starożytna Grecja- wprowadzenie- religia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pl-PL" sz="1900"/>
              <a:t>Grecy wierzyli w wielu bogów, ich religia była więc politeistyczna</a:t>
            </a:r>
          </a:p>
          <a:p>
            <a:r>
              <a:rPr lang="pl-PL" sz="1900"/>
              <a:t>Wierzyli, że świat jest pełen bogów, którzy choć niewidzialni, są wszędzie obecni (na ziemi, morzu, w górach). Każde bóstwo opiekowało się inną dziedziną życia. Miało ulubione miasto i swoich „wybrańców”, których otaczało szczególną troską.</a:t>
            </a:r>
          </a:p>
          <a:p>
            <a:r>
              <a:rPr lang="pl-PL" sz="1900"/>
              <a:t>Mity były tematem utworów literackich i przedstawień teatralnych, zapewniały rozrywkę, objaśniały świat bogów i ludzi, tłumaczyły początki obrzędów oraz wyjaśniały niezrozumiałe dla Greków zjawiska.</a:t>
            </a:r>
          </a:p>
          <a:p>
            <a:r>
              <a:rPr lang="pl-PL" sz="1900"/>
              <a:t>Grecy składali bogom ofiary, w postaci jedzenia (najczęściej bydła) oraz napojów. Ulewali bogom wina, oliwy, mleka albo po prostu wody. Zwykle było to dokonywane na ołtarzu.</a:t>
            </a:r>
          </a:p>
          <a:p>
            <a:endParaRPr lang="pl-PL" sz="190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492ED65-0719-9788-2D9C-0BCFCDADC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12" r="19127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26707"/>
      </p:ext>
    </p:extLst>
  </p:cSld>
  <p:clrMapOvr>
    <a:masterClrMapping/>
  </p:clrMapOvr>
  <p:transition spd="slow" advTm="23603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1840" y="1138265"/>
            <a:ext cx="4651204" cy="1401183"/>
          </a:xfrm>
        </p:spPr>
        <p:txBody>
          <a:bodyPr anchor="t">
            <a:normAutofit/>
          </a:bodyPr>
          <a:lstStyle/>
          <a:p>
            <a:r>
              <a:rPr lang="pl-PL" sz="3200"/>
              <a:t>Sport i higiena</a:t>
            </a:r>
          </a:p>
        </p:txBody>
      </p:sp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1839" y="2551176"/>
            <a:ext cx="4651205" cy="3602935"/>
          </a:xfrm>
        </p:spPr>
        <p:txBody>
          <a:bodyPr>
            <a:normAutofit/>
          </a:bodyPr>
          <a:lstStyle/>
          <a:p>
            <a:r>
              <a:rPr lang="pl-PL" sz="1900" dirty="0"/>
              <a:t>Religijny wymiar miał w starożytnej Grecji sport, do którego Grecy przywiązywali wielką wagę. </a:t>
            </a:r>
            <a:r>
              <a:rPr lang="pl-PL" sz="1900" b="1" dirty="0"/>
              <a:t>Uważali, że jego aktywne uprawianie jest niezbędne zarówno dla ludzkiego zdrowia i higieny, jak i dla odpowiedniego wyglądu, który cieszyłby oko ludzkie i radował bogów.</a:t>
            </a:r>
            <a:r>
              <a:rPr lang="pl-PL" sz="1900" dirty="0"/>
              <a:t> Greckie zamiłowanie do sportu ma swoje korzenie także w kulcie siły i uwielbienia piękna męskiego ciała. Uczciwa rywalizacja sportowa miała być też spełnieniem ideałów.</a:t>
            </a:r>
            <a:endParaRPr lang="pl-PL" sz="19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16410" r="17275"/>
          <a:stretch/>
        </p:blipFill>
        <p:spPr>
          <a:xfrm>
            <a:off x="6096000" y="838013"/>
            <a:ext cx="5234538" cy="5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04947"/>
      </p:ext>
    </p:extLst>
  </p:cSld>
  <p:clrMapOvr>
    <a:masterClrMapping/>
  </p:clrMapOvr>
  <p:transition spd="slow" advTm="14986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l-PL" dirty="0"/>
              <a:t>Sport i higiena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pl-PL" sz="1900"/>
              <a:t>Sport był także ważnym elementem życia społecznego i edukacji. W większości greckich miast istniały </a:t>
            </a:r>
            <a:r>
              <a:rPr lang="pl-PL" sz="1900" b="1"/>
              <a:t>gimnazjony</a:t>
            </a:r>
            <a:r>
              <a:rPr lang="pl-PL" sz="1900"/>
              <a:t>, czyli zespoły budynków przeznaczonych do ćwiczeń fizycznych i umysłowych, wyposażonych w biblioteki oraz sale, w których odbywały się wykłady i dyskusje. W gimnazjonach higienę utrzymywano m.in. przy pomocy zakrzywionych, metalowych skrobaczek, strigili. </a:t>
            </a:r>
            <a:r>
              <a:rPr lang="pl-PL" sz="1900" b="1"/>
              <a:t>Po ćwiczeniach smarowano całe ciało oliwą, po czym dokładnie zeskrobywano ją ostrą krawędzią przyrządu wraz z potem i brudem.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BA8F523-6AB1-3AE9-E799-9219C4093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33" r="1414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2136299"/>
      </p:ext>
    </p:extLst>
  </p:cSld>
  <p:clrMapOvr>
    <a:masterClrMapping/>
  </p:clrMapOvr>
  <p:transition spd="slow" advTm="20461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l-PL" sz="5400"/>
              <a:t>Ubiór na samych początkach Grecji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442A821-B038-A1E6-A3B0-A4303DDDF4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4" r="-3" b="-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pl-PL" sz="2200"/>
              <a:t>Ubiory w starożytnej Grecji były wyjątkowo mało skomplikowane.</a:t>
            </a:r>
            <a:br>
              <a:rPr lang="pl-PL" sz="2200"/>
            </a:br>
            <a:r>
              <a:rPr lang="pl-PL" sz="2200"/>
              <a:t>W zasadzie był to zawsze mniejszy lub większy prostokąt tkaniny, omotany wkoło ciała na przeróżne sposoby. Kobiety nosiły suknie z dekoltem, który był bardzo głęboki a damskie biusty falowały swobodnie nie okryte niczym.</a:t>
            </a:r>
          </a:p>
          <a:p>
            <a:r>
              <a:rPr lang="pl-PL" sz="2200"/>
              <a:t>To były inne czasy niż późniejsza Grecja, ta znana nam z posągów i ruin ateńskich.</a:t>
            </a:r>
          </a:p>
          <a:p>
            <a:pPr marL="0" indent="0">
              <a:buNone/>
            </a:pPr>
            <a:endParaRPr lang="pl-PL" sz="2200"/>
          </a:p>
        </p:txBody>
      </p:sp>
    </p:spTree>
    <p:extLst>
      <p:ext uri="{BB962C8B-B14F-4D97-AF65-F5344CB8AC3E}">
        <p14:creationId xmlns:p14="http://schemas.microsoft.com/office/powerpoint/2010/main" val="1939419591"/>
      </p:ext>
    </p:extLst>
  </p:cSld>
  <p:clrMapOvr>
    <a:masterClrMapping/>
  </p:clrMapOvr>
  <p:transition spd="slow" advTm="16215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s://poinformowani.pl/media/2021/04/26431.jpg">
            <a:extLst>
              <a:ext uri="{FF2B5EF4-FFF2-40B4-BE49-F238E27FC236}">
                <a16:creationId xmlns:a16="http://schemas.microsoft.com/office/drawing/2014/main" id="{803260A4-F7C4-F390-0C8E-5EA45DC40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r="14955"/>
          <a:stretch/>
        </p:blipFill>
        <p:spPr bwMode="auto"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3580" y="1265333"/>
            <a:ext cx="6781800" cy="3900730"/>
          </a:xfrm>
        </p:spPr>
        <p:txBody>
          <a:bodyPr anchor="t">
            <a:noAutofit/>
          </a:bodyPr>
          <a:lstStyle/>
          <a:p>
            <a:r>
              <a:rPr lang="pl-PL" sz="2500" dirty="0"/>
              <a:t>Z ubioru starożytnego Greka można było wyczytać jego status, płeć oraz pochodzenie. Patrząc na rodzaje odzienia, nie trudno oprzeć się wrażeniu, że mężczyźni posiadali większy wachlarz wyboru niż kobiety. Wynika to z faktu, że to właśnie mężczyzna był główną postacią w społeczeństwie - reprezentował swoją rodzinę, miasto-państwo - kobieta za to miała drugorzędne znaczenie. Niemniej jednak, to właśnie damska moda starożytnej Grecji inspiruje wielu współczesnych projektantów mody.  </a:t>
            </a:r>
          </a:p>
          <a:p>
            <a:endParaRPr lang="pl-PL" sz="2500" dirty="0"/>
          </a:p>
        </p:txBody>
      </p:sp>
    </p:spTree>
    <p:extLst>
      <p:ext uri="{BB962C8B-B14F-4D97-AF65-F5344CB8AC3E}">
        <p14:creationId xmlns:p14="http://schemas.microsoft.com/office/powerpoint/2010/main" val="2827320160"/>
      </p:ext>
    </p:extLst>
  </p:cSld>
  <p:clrMapOvr>
    <a:masterClrMapping/>
  </p:clrMapOvr>
  <p:transition spd="slow" advTm="13081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t="2739" r="1" b="1"/>
          <a:stretch/>
        </p:blipFill>
        <p:spPr>
          <a:xfrm flipH="1"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79285" y="756586"/>
            <a:ext cx="6781800" cy="3900730"/>
          </a:xfrm>
        </p:spPr>
        <p:txBody>
          <a:bodyPr anchor="t">
            <a:normAutofit/>
          </a:bodyPr>
          <a:lstStyle/>
          <a:p>
            <a:r>
              <a:rPr lang="pl-PL" sz="3200" dirty="0"/>
              <a:t>Mężczyźni greccy – w przeciwieństwie do kobiet - stronili od akcesoriów i dodatków, wyjątek stanowiło nakrycie głowy. Filcowa stożkowata czapeczka o nazwie </a:t>
            </a:r>
            <a:r>
              <a:rPr lang="pl-PL" sz="3200" dirty="0" err="1"/>
              <a:t>pilos</a:t>
            </a:r>
            <a:r>
              <a:rPr lang="pl-PL" sz="3200" dirty="0"/>
              <a:t> używana była przez robotników i marynarzy, za to </a:t>
            </a:r>
            <a:r>
              <a:rPr lang="pl-PL" sz="3200" dirty="0" err="1"/>
              <a:t>petatos</a:t>
            </a:r>
            <a:r>
              <a:rPr lang="pl-PL" sz="3200" dirty="0"/>
              <a:t> służył jako ochrona głowy w trakcie jazdy konnej.  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975171428"/>
      </p:ext>
    </p:extLst>
  </p:cSld>
  <p:clrMapOvr>
    <a:masterClrMapping/>
  </p:clrMapOvr>
  <p:transition spd="slow" advTm="11319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pl-PL" sz="3100"/>
              <a:t> </a:t>
            </a:r>
            <a:r>
              <a:rPr lang="pl-PL" sz="3100" b="1"/>
              <a:t>Najważniejsze pojęcia mody damskiej starożytnej Grecji</a:t>
            </a:r>
            <a:endParaRPr lang="pl-PL" sz="31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pl-PL" sz="1900"/>
              <a:t>Fibula to ozdobna, metalowa zapinka do spinania szat. Funkcją i kształtem </a:t>
            </a:r>
            <a:r>
              <a:rPr lang="pl-PL" sz="1900" b="1"/>
              <a:t>zbliżona do współczesnej agrafki</a:t>
            </a:r>
            <a:r>
              <a:rPr lang="pl-PL" sz="1900"/>
              <a:t>.  W szczególności chętnie wręczano ją w prezencie, o czym świadczą umieszczane na niej inskrypcje. Takim przykładem może być Fibula Braganza, którą można obejrzeć w British Museum.</a:t>
            </a:r>
          </a:p>
          <a:p>
            <a:r>
              <a:rPr lang="pl-PL" sz="1900"/>
              <a:t>Czasami używano dwóch fibul do spinania na ramionach, ale zdarzały się także całe ciągi fibul umożliwiających eleganckie draperie zastępujące prosty szew.</a:t>
            </a:r>
          </a:p>
          <a:p>
            <a:endParaRPr lang="pl-PL" sz="190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731" y="717012"/>
            <a:ext cx="3349407" cy="544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18712"/>
      </p:ext>
    </p:extLst>
  </p:cSld>
  <p:clrMapOvr>
    <a:masterClrMapping/>
  </p:clrMapOvr>
  <p:transition spd="slow" advTm="17797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518</TotalTime>
  <Words>1666</Words>
  <Application>Microsoft Office PowerPoint</Application>
  <PresentationFormat>Panoramiczny</PresentationFormat>
  <Paragraphs>58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Motyw pakietu Office</vt:lpstr>
      <vt:lpstr>Córki Afrodyty i synowie Adonisa, czyli moda w starożytnej Grecji</vt:lpstr>
      <vt:lpstr>Starożytna Grecja- wprowadzenie- geografia</vt:lpstr>
      <vt:lpstr>Starożytna Grecja- wprowadzenie- religia</vt:lpstr>
      <vt:lpstr>Sport i higiena</vt:lpstr>
      <vt:lpstr>Sport i higiena</vt:lpstr>
      <vt:lpstr>Ubiór na samych początkach Grecji</vt:lpstr>
      <vt:lpstr>Prezentacja programu PowerPoint</vt:lpstr>
      <vt:lpstr>Prezentacja programu PowerPoint</vt:lpstr>
      <vt:lpstr> Najważniejsze pojęcia mody damskiej starożytnej Grecji</vt:lpstr>
      <vt:lpstr>Prezentacja programu PowerPoint</vt:lpstr>
      <vt:lpstr>Prezentacja programu PowerPoint</vt:lpstr>
      <vt:lpstr>Prezentacja programu PowerPoint</vt:lpstr>
      <vt:lpstr>Prezentacja programu PowerPoint</vt:lpstr>
      <vt:lpstr>Biżuteria w starożytnej Grecji</vt:lpstr>
      <vt:lpstr>Minojski eklektyzm </vt:lpstr>
      <vt:lpstr>Grecka biżuteria w wersji klasycznej </vt:lpstr>
      <vt:lpstr>Kosmetyki starożytnych Greków</vt:lpstr>
      <vt:lpstr>Przykłady kosmetyków</vt:lpstr>
      <vt:lpstr>Prezentacja programu PowerPoint</vt:lpstr>
      <vt:lpstr>Przykład ubioru kobiet</vt:lpstr>
      <vt:lpstr>Prezentacja programu PowerPoint</vt:lpstr>
      <vt:lpstr>Dziękujemy za uwagę</vt:lpstr>
    </vt:vector>
  </TitlesOfParts>
  <Company>LO VII Wrocław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Córki Afrodyty i synowie Adonisa, czyli moda w starożytnej Grecji</dc:title>
  <dc:creator>student099d</dc:creator>
  <cp:lastModifiedBy>Zofia Salik</cp:lastModifiedBy>
  <cp:revision>20</cp:revision>
  <dcterms:created xsi:type="dcterms:W3CDTF">2023-11-17T08:32:36Z</dcterms:created>
  <dcterms:modified xsi:type="dcterms:W3CDTF">2024-01-03T16:54:59Z</dcterms:modified>
</cp:coreProperties>
</file>