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4" r:id="rId4"/>
  </p:sldMasterIdLst>
  <p:sldIdLst>
    <p:sldId id="256" r:id="rId5"/>
    <p:sldId id="257" r:id="rId6"/>
    <p:sldId id="258" r:id="rId7"/>
    <p:sldId id="26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59" r:id="rId17"/>
    <p:sldId id="268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B0D8E-1FE8-491D-AE53-2957A565C231}" v="25" dt="2021-04-15T14:35:18.477"/>
    <p1510:client id="{8CABB080-7EE9-43B7-B30E-5F0C1BD469DC}" v="130" dt="2021-04-15T20:08:11.151"/>
    <p1510:client id="{98F6A17A-75B2-48FE-8CD7-FECF8A3B4D59}" v="960" dt="2021-04-15T16:02:25.821"/>
    <p1510:client id="{A4E46A73-0832-4369-BB04-6368591BD685}" v="755" dt="2021-04-15T16:20:25.025"/>
    <p1510:client id="{B702E92E-1F12-4206-BD65-B55BE06249BC}" v="39" dt="2021-04-15T14:56:32.5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9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6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37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26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46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23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4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68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4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3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5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8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40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6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2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17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54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info/strategy/priorities-2019-2024/european-green-deal_pl" TargetMode="External"/><Relationship Id="rId3" Type="http://schemas.openxmlformats.org/officeDocument/2006/relationships/hyperlink" Target="https://ec.europa.eu/clima/policies/international/negotiations/paris_pl" TargetMode="External"/><Relationship Id="rId7" Type="http://schemas.openxmlformats.org/officeDocument/2006/relationships/hyperlink" Target="http://climatecake.pl/wp-content/uploads/2020/10/&#346;cie&#380;ki-redukcji-emisji-CO2-w-sektorze-transportu-w-PL-w-kontek&#347;cie-Europejskiego-Zielonego-&#321;adu.pdf" TargetMode="External"/><Relationship Id="rId2" Type="http://schemas.openxmlformats.org/officeDocument/2006/relationships/hyperlink" Target="https://www.europarl.europa.eu/news/pl/headlines/society/20190926STO62270/czym-jest-neutralnosc-emisyjna-i-jak-mozemy-ja-osiagnac-do-2050-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omel.katowice.pl/ZRODLA/FULL/117/ref_15.pdf" TargetMode="External"/><Relationship Id="rId5" Type="http://schemas.openxmlformats.org/officeDocument/2006/relationships/hyperlink" Target="https://www.cire.pl/pliki/2/sposobyredukcji.pdf" TargetMode="External"/><Relationship Id="rId4" Type="http://schemas.openxmlformats.org/officeDocument/2006/relationships/hyperlink" Target="https://urbanism.wordpress.com/2007/06/28/wielka-mapa-swiata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51012" y="4363271"/>
            <a:ext cx="8676222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400">
                <a:ea typeface="+mj-lt"/>
                <a:cs typeface="+mj-lt"/>
              </a:rPr>
              <a:t>Zerowa emisja co2 netto do 2050r. Jak to osiągnąć? Co nam grozi?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51012" y="5516211"/>
            <a:ext cx="8676222" cy="722243"/>
          </a:xfrm>
        </p:spPr>
        <p:txBody>
          <a:bodyPr>
            <a:normAutofit/>
          </a:bodyPr>
          <a:lstStyle/>
          <a:p>
            <a:r>
              <a:rPr lang="pl-PL">
                <a:ea typeface="Meiryo"/>
              </a:rPr>
              <a:t>Piotr Kędzia, Aleksander </a:t>
            </a:r>
            <a:r>
              <a:rPr lang="pl-PL" err="1">
                <a:ea typeface="Meiryo"/>
              </a:rPr>
              <a:t>Chohura</a:t>
            </a:r>
            <a:r>
              <a:rPr lang="pl-PL">
                <a:ea typeface="Meiryo"/>
              </a:rPr>
              <a:t>, Michał </a:t>
            </a:r>
            <a:r>
              <a:rPr lang="pl-PL" err="1">
                <a:ea typeface="Meiryo"/>
              </a:rPr>
              <a:t>Marchwiak</a:t>
            </a:r>
            <a:r>
              <a:rPr lang="pl-PL">
                <a:ea typeface="Meiryo"/>
              </a:rPr>
              <a:t> 2G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Meiryo"/>
            </a:endParaRPr>
          </a:p>
        </p:txBody>
      </p:sp>
      <p:pic>
        <p:nvPicPr>
          <p:cNvPr id="8" name="Obraz 8" descr="Obraz zawierający mapa&#10;&#10;Opis wygenerowany automatycznie">
            <a:extLst>
              <a:ext uri="{FF2B5EF4-FFF2-40B4-BE49-F238E27FC236}">
                <a16:creationId xmlns:a16="http://schemas.microsoft.com/office/drawing/2014/main" id="{E92A86BC-DC5C-44B2-A658-6CD76026A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5" b="28527"/>
          <a:stretch/>
        </p:blipFill>
        <p:spPr>
          <a:xfrm>
            <a:off x="-55736" y="10"/>
            <a:ext cx="12247736" cy="427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570055-D659-49AA-8292-812F9FA20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Ograniczenie emisji z innych sektorów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E65DAD-8106-41E4-A30F-616DC11B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Sektory nieobjęte systemem handlu emisjami  - takie jak transport, rolnictwo, budownictwo i gospodarka odpadami - stanowią ok. </a:t>
            </a:r>
            <a:r>
              <a:rPr lang="pl-PL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60% ogólnej emisji gazów cieplarnianych w UE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. Celem UE jest zmniejszenie emisji pochodzących z tych sektorów o 30% do 2030 r. w porównaniu z 2005 r.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Clr>
                <a:srgbClr val="FFFFFF"/>
              </a:buClr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By tego dokonać, państwa członkowskie uzgodniły </a:t>
            </a:r>
            <a:r>
              <a:rPr lang="pl-PL" b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krajowe cele redukcyjne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, które są obliczane na podstawie produktu krajowego brutto (PKB) na mieszkańca. Kraje UE o niższych dochodach otrzymają odpowiednie wsparcie, by osiągnąć swoje cele.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Clr>
                <a:srgbClr val="FFFFFF"/>
              </a:buClr>
            </a:pP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7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911796-69C1-43DE-A1CD-F43737F7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Ścieżki ograniczeń w sektorze transportu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3586F7-A437-47F1-8DE0-9181D8D3B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Realizacja założeń komunikatu Komisji Europejskiej pn. „Europejski Zielony Ład”, będzie wymagała ograniczania emisji gazów cieplarnianych w całej gospodarce europejskiej, tak aby w 2050 r. osiągnąć neutralność klimatyczną. Jednym z istotnych sektorów gospodarki, który będzie musiał się zmierzyć z tym wyzwaniem, będzie sektor transportowy. Sektor transportowy należy do obszaru non-ETS, który to obszar obejmuje swoim zasięgiem jeszcze takie sektory jak rolnictwo, komunalno-bytowy oraz część sektorów przemysłowych nieobjętych systemem EU ETS. W przeciwieństwie do systemu EU ETS, w obszarze non-ETS cele redukcji emisji gazów cieplarnianych są ustalane dla każdego państwa członkowskiego osobno. Dotychczasowo Polska mogła zwiększyć emisje GHG o 14% między 2005, a 2020 r. Na 2030 r. prawnie wiążący cel dla Polski to -7% w stosunku do poziomu z 2005 r. Komunikat Komisji „Europejski Zielony Ład” zakłada zwiększenie unijnych celów redukcji emisji na 2030 r. z dotychczasowych 40% do 50-55% w odniesieniu do 1990 r. Do celów niniejszej analizy przyjęto założenie, analogiczne do obecnego mechanizmu podziału celów redukcyjnych w non-ETS, że podniesienie celu redukcyjnego na poziomie UE do 55%, może przełożyć się na zwiększenie celu dla Polski w obszarze non-ETS nawet do -16% w 2030 r. w odniesieniu do poziomu z 2005 r. 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400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73609D7-C690-42F2-82D0-9BF081275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118" y="-1"/>
            <a:ext cx="12327158" cy="6859859"/>
          </a:xfr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5198EEB8-DEAB-42C1-ABD1-61183E3A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47" y="98502"/>
            <a:ext cx="9905998" cy="1905000"/>
          </a:xfrm>
        </p:spPr>
        <p:txBody>
          <a:bodyPr/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Wykres pochodzenia zużywanej przez nas energii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5523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58E00D-CABC-4185-93CC-9AEA7F22D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5B7E98-9464-42F2-B824-089582BCC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1. 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2"/>
              </a:rPr>
              <a:t>https://www.europarl.europa.eu/news/pl/headlines/society/20190926STO62270/czym-jest-neutralnosc-emisyjna-i-jak-mozemy-ja-osiagnac-do-2050-r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2. 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3"/>
              </a:rPr>
              <a:t>https://ec.europa.eu/clima/policies/international/negotiations/paris_pl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3. 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4"/>
              </a:rPr>
              <a:t>https://urbanism.wordpress.com/2007/06/28/wielka-mapa-swiata/</a:t>
            </a: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4. 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5"/>
              </a:rPr>
              <a:t>https://www.cire.pl/pliki/2/sposobyredukcji.pdf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5. 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6"/>
              </a:rPr>
              <a:t>http://www.komel.katowice.pl/ZRODLA/FULL/117/ref_15.pdf</a:t>
            </a: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6. 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7"/>
              </a:rPr>
              <a:t>http://climatecake.pl/wp-content/uploads/2020/10/Ścieżki-redukcji-emisji-CO2-w-sektorze-transportu-w-PL-w-kontekście-Europejskiego-Zielonego-Ładu.pdf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7. </a:t>
            </a: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  <a:hlinkClick r:id="rId8"/>
              </a:rPr>
              <a:t>https://ec.europa.eu/info/strategy/priorities-2019-2024/european-green-deal_pl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8.https://www.youtube.com/watch?v=EhAemz1v7dQ</a:t>
            </a:r>
          </a:p>
          <a:p>
            <a:pPr marL="0" indent="0">
              <a:buNone/>
            </a:pP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219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D558CF-AFA9-416E-B505-3E2234DD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Koniec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26C100-808E-4FD0-A9D1-562D7822B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Dziękujemy za uwagę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822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5FC0B-0829-469D-8031-0476F5D6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ea typeface="+mj-lt"/>
                <a:cs typeface="+mj-lt"/>
              </a:rPr>
              <a:t>W europejskim prawie o klimacie UE zobowiąże się do osiągnięcia neutralności pod względem emisji dwutlenku węgla do 2050 roku. Co to oznacza?</a:t>
            </a:r>
            <a:endParaRPr lang="pl-PL" b="1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0FC25D-44F2-4578-977C-519124FFE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Aby ograniczyć wzrost średniej globalnej temperatury do 1,5 stopnia Celsjusza - progu, który Międzyrządowy Zespół ds. Zmian Klimatu określił jako bezpieczny - niezbędne jest osiągnięcie </a:t>
            </a:r>
            <a:r>
              <a:rPr lang="pl-PL" b="1"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neutralności emisyjnej do połowy XXI wieku</a:t>
            </a:r>
            <a:r>
              <a:rPr lang="pl-PL">
                <a:solidFill>
                  <a:schemeClr val="tx1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. Ten cel jest też zapisany w porozumieniu paryskim, podpisanym przez 195 krajów, w tym UE. Według tego porozumienia, żeby osiągnąć długoterminowy cel dotyczący globalnej średniej temperatury, sygnatariusze zobowiązują się do dokonania m.in. szybkiej redukcji globalnego poziomu emisji gazów cieplarnianych, zgodnie z najlepszą dostępną wiedzą naukową, aby do drugiej połowy XXI w. osiągnąć neutralność emisyjną. Porozumienie paryskie ma również na celu poprawę zdolności krajów do radzenia sobie ze skutkami zmian klimatu i udzielenie im wsparcia.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W grudniu 2019 r., Komisja Europejska przedstawiła Europejski Zielony Ład - swój sztandarowy plan mający na celu uczynienie Europy neutralną dla klimatu do 2050 r. Cel ten zostanie osiągnięty dzięki europejskiemu prawu klimatycznemu, które ustanawia neutralność klimatyczną jako prawnie wiążącą cel w prawodawstwie UE.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Obraz 4" descr="Obraz zawierający flaga&#10;&#10;Opis wygenerowany automatycznie">
            <a:extLst>
              <a:ext uri="{FF2B5EF4-FFF2-40B4-BE49-F238E27FC236}">
                <a16:creationId xmlns:a16="http://schemas.microsoft.com/office/drawing/2014/main" id="{09B59A2C-BFDE-4FB7-AEF9-B1FCED7DE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5440" y="5323978"/>
            <a:ext cx="2160709" cy="144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4816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5FC0B-0829-469D-8031-0476F5D6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/>
              <a:t>Czym jest neutralność emisyjna?</a:t>
            </a:r>
          </a:p>
          <a:p>
            <a:endParaRPr lang="pl-PL" b="1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0FC25D-44F2-4578-977C-519124FFE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Neutralność emisyjna, nazywana też neutralnością klimatyczną, węglową lub zerową emisją netto, oznacza równowagę między emisjami CO2 a pochłanianiem CO2 z atmosfery do tzw. </a:t>
            </a:r>
            <a:r>
              <a:rPr lang="pl-PL" b="1">
                <a:solidFill>
                  <a:schemeClr val="tx1"/>
                </a:solidFill>
                <a:latin typeface="Century Gothic"/>
                <a:ea typeface="inherit"/>
                <a:cs typeface="inherit"/>
              </a:rPr>
              <a:t>pochłaniaczy dwutlenku węgla</a:t>
            </a: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. Aby osiągnąć neutralność emisyjną, wszystkie światowe emisje gazów cieplarnianych będą musiały zostać zrównoważone przez pochłanianie dwutlenku węgla.</a:t>
            </a:r>
            <a:endParaRPr lang="pl-PL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entury Gothic"/>
            </a:endParaRPr>
          </a:p>
          <a:p>
            <a:pPr marL="0" indent="0">
              <a:buNone/>
            </a:pPr>
            <a:r>
              <a:rPr lang="pl-PL"/>
              <a:t/>
            </a:r>
            <a:br>
              <a:rPr lang="pl-PL"/>
            </a:b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Pochłaniaczem węgla określa się każdy system, który pochłania więcej dwutlenku węgla niż emituje. Głównymi naturalnymi pochłaniaczami węgla są gleba, </a:t>
            </a:r>
            <a:r>
              <a:rPr lang="pl-PL">
                <a:solidFill>
                  <a:schemeClr val="tx1"/>
                </a:solidFill>
                <a:latin typeface="Century Gothic"/>
                <a:ea typeface="inherit"/>
                <a:cs typeface="inherit"/>
              </a:rPr>
              <a:t>lasy</a:t>
            </a: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 i oceany. Według szacunków, naturalne pochłaniacze usuwają </a:t>
            </a:r>
            <a:r>
              <a:rPr lang="pl-PL">
                <a:solidFill>
                  <a:schemeClr val="tx1"/>
                </a:solidFill>
                <a:latin typeface="Century Gothic"/>
                <a:ea typeface="inherit"/>
                <a:cs typeface="inherit"/>
              </a:rPr>
              <a:t>od 9,5 do 11 gigaton CO2 rocznie</a:t>
            </a: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. Roczna globalna emisja CO2 osiągnęła poziom </a:t>
            </a:r>
            <a:r>
              <a:rPr lang="pl-PL">
                <a:solidFill>
                  <a:schemeClr val="tx1"/>
                </a:solidFill>
                <a:latin typeface="Century Gothic"/>
                <a:ea typeface="inherit"/>
                <a:cs typeface="inherit"/>
              </a:rPr>
              <a:t>38 gigaton</a:t>
            </a:r>
            <a:r>
              <a:rPr lang="pl-PL">
                <a:solidFill>
                  <a:schemeClr val="tx1"/>
                </a:solidFill>
                <a:latin typeface="Century Gothic"/>
                <a:ea typeface="Helvetica"/>
                <a:cs typeface="Helvetica"/>
              </a:rPr>
              <a:t> w 2019 roku.</a:t>
            </a:r>
            <a:endParaRPr lang="pl-PL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424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5FC0B-0829-469D-8031-0476F5D6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/>
              <a:t>Czym zajmuje się Europejski zielony ład?</a:t>
            </a:r>
            <a:endParaRPr lang="pl-PL" cap="small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0FC25D-44F2-4578-977C-519124FFE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35" y="2296026"/>
            <a:ext cx="11780918" cy="41368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Europejski Zielony Ład zawiera plan działań umożliwiających bardziej efektywne wykorzystanie zasobów dzięki przejściu na czystą gospodarkę o obiegu zamkniętym, przeciwdziałanie utracie różnorodności biologicznej i zmniejszenie poziomu zanieczyszczeń. Omówiono w nim konieczne inwestycje i dostępne narzędzia finansowe. Wyjaśniono, w jaki sposób zapewnić transformację, która będzie sprawiedliwa i sprzyjająca włączeniu społecznemu. do osiągnięcia tego celu będzie wymagało działań we wszystkich sektorach naszej gospodarki, UE zapewni również wsparcie finansowe i pomoc techniczną dla tych, którzy najbardziej odczuwają skutki przejścia na gospodarkę ekologiczną. Służyć temu będzie mechanizm sprawiedliwej transformacji. Dzięki niemu najbardziej dotknięte regiony mają otrzymać 100 mld euro w latach 2021–2027.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l-PL" sz="140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entury Gothic"/>
              <a:cs typeface="Helvetica"/>
            </a:endParaRPr>
          </a:p>
          <a:p>
            <a:pPr marL="0" indent="0">
              <a:buNone/>
            </a:pPr>
            <a:r>
              <a:rPr lang="pl-PL"/>
              <a:t/>
            </a:r>
            <a:br>
              <a:rPr lang="pl-PL"/>
            </a:br>
            <a:endParaRPr lang="pl-PL" sz="140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entury Gothic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696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C9238B-AE17-43E5-968A-83D6DCE26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Cele Unii Europejskiej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956A1A-DC5A-49A5-9B47-5DA23096A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Unia Europejska prowadzi ambitną politykę klimatyczną. W ramach Europejskiego Zielonego Ładu, zamierza stać się pierwszym kontynentem, który do 2050 r. będzie w stanie usuwać tyle emisji CO2, ile wytworzy. Cel ten stanie się prawnie wiążący, jeśli Parlament Europejski i Rada przyjmą nowe prawo o klimacie. Dodatkowo, posłowie zaapelowali do wszystkich państw członkowskich z osobna o osiągnięcie neutralności klimatycznej i nalegali, aby po 2050 r. więcej CO2 było usuwane z atmosfery niż emitowane. Ponadto, wszelkie bezpośrednie lub pośrednie dotacje dla paliw kopalnych powinny być stopniowo wycofane, najpóźniej do 2025 roku. Obecnie, pięć krajów UE wprowadziły prawo wyznaczające cel neutralności klimatycznej: Szwecja dąży do osiągnięcia jej do 2045 r., a Dania, Francja, Niemcy i Węgry do 2050 roku.</a:t>
            </a:r>
            <a:endParaRPr lang="pl-PL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790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A672405-5F81-4E97-B4FC-E7F2CC16FE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EC2FCF-E64A-4257-AB70-657E4C7B2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542" y="990601"/>
            <a:ext cx="6054045" cy="46329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Plan na osiągnięcie tego celu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86C303-74D6-4DF3-9113-E0A374D716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769" y="2057400"/>
            <a:ext cx="0" cy="2743200"/>
          </a:xfrm>
          <a:prstGeom prst="line">
            <a:avLst/>
          </a:prstGeom>
          <a:ln w="19050">
            <a:solidFill>
              <a:schemeClr val="accent1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9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869F2E-701E-4F5F-868E-07C619601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99" y="-256309"/>
            <a:ext cx="9905998" cy="1905000"/>
          </a:xfrm>
        </p:spPr>
        <p:txBody>
          <a:bodyPr/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Redukcja emisji CO2 z procesów energetycznych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504F1F8-5155-41B3-B85B-2B7FDD5A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8" y="1385454"/>
            <a:ext cx="11975520" cy="534092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Gazem odpowiadającym w około 50 % za występowanie efektu cieplarnianego jest dwutlenek węgla, nie uwzględniając udziału pary wodnej. Emitowany jest on do atmosfery przy procesach wytwarzania energii elektrycznej i ciepła opartych o spalanie paliw. Najpoważniejszym źródłem emisji CO2 jest spalanie węgla kamiennego, który charakteryzuje się wysoką zawartością pierwiastka węgla w stosunku do wartości opałowej.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Ograniczyć emisję dwutlenku węgla można również poprzez zastosowanie metod wychwytywania CO2. Wyróżnia się 5 grup systemów wychwytywania dwutlenku węgla, w procesach których stosuje się separację CO2 [2,5,6]. 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1. Grupa zawierająca wszystkie sposoby wytwarzania mocy oparte na spalaniu paliw kopalnych, w których CO2 usuwane jest ze spalin. 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2. Grupa obejmująca procesy separacji CO2 z paliwa gazowego lub gazu syntezowego przed procesem spalania. 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3. Grupa zawierająca procesy, w których paliwo jest spalane w atmosferze tlenu z </a:t>
            </a:r>
            <a:r>
              <a:rPr lang="pl-PL" sz="24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recyrkulowanym</a:t>
            </a: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 dwutlenkiem węgla lub parą wodną - technologia </a:t>
            </a:r>
            <a:r>
              <a:rPr lang="pl-PL" sz="24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oxyfuel</a:t>
            </a: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4. Grupa, w której separacja węgla z paliwa następuje przed procesem spalania - proces </a:t>
            </a:r>
            <a:r>
              <a:rPr lang="pl-PL" sz="24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Hydrocarb</a:t>
            </a: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pl-PL" sz="24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5. Grupa procesów do oddzielania CO2 wykorzystująca ogniwa paliwowe. </a:t>
            </a:r>
            <a:endParaRPr lang="pl-PL" sz="24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03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C878D2-CA67-4E13-B222-93D233D87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1" y="609600"/>
            <a:ext cx="6573685" cy="1905000"/>
          </a:xfrm>
        </p:spPr>
        <p:txBody>
          <a:bodyPr>
            <a:normAutofit/>
          </a:bodyPr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Energooszczędne silniki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94B43D-04BA-4EEF-A460-242558CE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6573684" cy="321627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6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W napędach elektrycznych, pracujących przy stałej prędkości obrotowej stosowane są silniki indukcyjne zasilane bezpośrednio z sieci elektroenergetycznej. Oszczędność energii uzyskuje się poprzez stosowanie silników o wysokiej sprawności. Na wykresach i tabeli zestawiono silniki, w zakresie mocy od 0,75 kW do 375 kW, o różnych klasach sprawności. Poprzez wymianę silników, standardowych na energooszczędne, pokazano efekty oszczędności energii bloku elektroenergetycznego 200 MW. Dodatkowo, Unia Europejska wprowadziła 3 klasy energooszczędności silników w zależności od ich sprawności: najniższą IE1 (Standard </a:t>
            </a:r>
            <a:r>
              <a:rPr lang="pl-PL" sz="16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efficiency</a:t>
            </a:r>
            <a:r>
              <a:rPr lang="pl-PL" sz="16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), wyższa IE2 (High </a:t>
            </a:r>
            <a:r>
              <a:rPr lang="pl-PL" sz="16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efficiency</a:t>
            </a:r>
            <a:r>
              <a:rPr lang="pl-PL" sz="16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) i najwyższa do IE3 (Premium </a:t>
            </a:r>
            <a:r>
              <a:rPr lang="pl-PL" sz="16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efficiency</a:t>
            </a:r>
            <a:r>
              <a:rPr lang="pl-PL" sz="16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). W normie IEC 60034-30 wyróżniono też klasę IE4 (Super Premium </a:t>
            </a:r>
            <a:r>
              <a:rPr lang="pl-PL" sz="1600" err="1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Efficiency</a:t>
            </a:r>
            <a:r>
              <a:rPr lang="pl-PL" sz="160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). Są one przydzielane według formatu przedstawionego na rysunku. </a:t>
            </a:r>
            <a:endParaRPr lang="pl-PL" sz="160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97F97F6A-77A3-480B-A902-CF020B6E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839" y="2100798"/>
            <a:ext cx="3976788" cy="233636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44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CBE276-13B6-4E2C-8548-EC3006BC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Podatek węglowy na towary importowane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4C3B814-2052-483A-BEED-B37BEDA67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lt"/>
                <a:cs typeface="+mn-lt"/>
              </a:rPr>
              <a:t>Mechanizm dostosowywania cen na granicach z uwzględnieniem emisji CO2 stanowiłby zachętę dla branż z i spoza UE do obniżenia emisyjności poprzez ustalenie ceny emisji dwutlenku węgla na importowane towary, jeśli pochodzą one z krajów mniej ambitnych pod względem prawodawstwa klimatycznego. Ma to na celu uniknięcie tzw. 'ucieczki emisji', czyli przenoszenia przez przemysł UE produkcji do krajów o mniej restrykcyjnych przepisach dotyczących emisji gazów cieplarnianych. Oczekuje się, że Komisja Europejska przedstawi projekt jeszcze w tym roku.</a:t>
            </a:r>
            <a:endParaRPr lang="pl-PL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30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2E508E5A6D6C44BEA63007A9EBFCB9" ma:contentTypeVersion="11" ma:contentTypeDescription="Create a new document." ma:contentTypeScope="" ma:versionID="f5f649eb91ac1d2ca2b3a647ad5257f2">
  <xsd:schema xmlns:xsd="http://www.w3.org/2001/XMLSchema" xmlns:xs="http://www.w3.org/2001/XMLSchema" xmlns:p="http://schemas.microsoft.com/office/2006/metadata/properties" xmlns:ns2="48c45dd8-14a8-45b1-8211-35926a60a62d" targetNamespace="http://schemas.microsoft.com/office/2006/metadata/properties" ma:root="true" ma:fieldsID="6c2388fe729035ce8aab94cbd85a93ec" ns2:_="">
    <xsd:import namespace="48c45dd8-14a8-45b1-8211-35926a60a62d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45dd8-14a8-45b1-8211-35926a60a62d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48c45dd8-14a8-45b1-8211-35926a60a62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4E68CD-14A7-49B4-B65C-240BB1B802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c45dd8-14a8-45b1-8211-35926a60a6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C43D41-6C34-4277-A73A-79CC8F628826}">
  <ds:schemaRefs>
    <ds:schemaRef ds:uri="http://www.w3.org/XML/1998/namespace"/>
    <ds:schemaRef ds:uri="http://purl.org/dc/terms/"/>
    <ds:schemaRef ds:uri="48c45dd8-14a8-45b1-8211-35926a60a62d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8603004-FFE8-4460-B054-C030485692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Microsoft Office PowerPoint</Application>
  <PresentationFormat>Panoramiczny</PresentationFormat>
  <Paragraphs>44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Helvetica</vt:lpstr>
      <vt:lpstr>inherit</vt:lpstr>
      <vt:lpstr>Meiryo</vt:lpstr>
      <vt:lpstr>Mesh</vt:lpstr>
      <vt:lpstr>Zerowa emisja co2 netto do 2050r. Jak to osiągnąć? Co nam grozi?</vt:lpstr>
      <vt:lpstr>W europejskim prawie o klimacie UE zobowiąże się do osiągnięcia neutralności pod względem emisji dwutlenku węgla do 2050 roku. Co to oznacza?</vt:lpstr>
      <vt:lpstr>Czym jest neutralność emisyjna? </vt:lpstr>
      <vt:lpstr>Czym zajmuje się Europejski zielony ład?</vt:lpstr>
      <vt:lpstr>Cele Unii Europejskiej</vt:lpstr>
      <vt:lpstr>Plan na osiągnięcie tego celu</vt:lpstr>
      <vt:lpstr>Redukcja emisji CO2 z procesów energetycznych</vt:lpstr>
      <vt:lpstr>Energooszczędne silniki</vt:lpstr>
      <vt:lpstr>Podatek węglowy na towary importowane</vt:lpstr>
      <vt:lpstr>Ograniczenie emisji z innych sektorów</vt:lpstr>
      <vt:lpstr>Ścieżki ograniczeń w sektorze transportu</vt:lpstr>
      <vt:lpstr>Wykres pochodzenia zużywanej przez nas energii</vt:lpstr>
      <vt:lpstr>Źródła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Jola</dc:creator>
  <cp:lastModifiedBy>Jola</cp:lastModifiedBy>
  <cp:revision>3</cp:revision>
  <dcterms:created xsi:type="dcterms:W3CDTF">2021-04-15T14:15:44Z</dcterms:created>
  <dcterms:modified xsi:type="dcterms:W3CDTF">2021-04-21T16:48:57Z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0x010100962E508E5A6D6C44BEA63007A9EBFCB9</vt:lpwstr>
  </property>
</Properties>
</file>